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56" r:id="rId2"/>
    <p:sldId id="278" r:id="rId3"/>
    <p:sldId id="286" r:id="rId4"/>
    <p:sldId id="281" r:id="rId5"/>
    <p:sldId id="287" r:id="rId6"/>
    <p:sldId id="279" r:id="rId7"/>
    <p:sldId id="292" r:id="rId8"/>
    <p:sldId id="282" r:id="rId9"/>
    <p:sldId id="293" r:id="rId10"/>
    <p:sldId id="259" r:id="rId11"/>
    <p:sldId id="316" r:id="rId12"/>
    <p:sldId id="317" r:id="rId13"/>
    <p:sldId id="318" r:id="rId14"/>
    <p:sldId id="319" r:id="rId15"/>
    <p:sldId id="260" r:id="rId16"/>
    <p:sldId id="320" r:id="rId17"/>
    <p:sldId id="321" r:id="rId18"/>
    <p:sldId id="322" r:id="rId19"/>
    <p:sldId id="323" r:id="rId20"/>
    <p:sldId id="263" r:id="rId21"/>
    <p:sldId id="277" r:id="rId22"/>
    <p:sldId id="280" r:id="rId23"/>
    <p:sldId id="283" r:id="rId24"/>
    <p:sldId id="289" r:id="rId25"/>
    <p:sldId id="290" r:id="rId26"/>
    <p:sldId id="291" r:id="rId2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AEBEE"/>
    <a:srgbClr val="D1D1CF"/>
    <a:srgbClr val="EBEDEE"/>
    <a:srgbClr val="744379"/>
    <a:srgbClr val="707646"/>
    <a:srgbClr val="2A254B"/>
    <a:srgbClr val="6D6969"/>
    <a:srgbClr val="E9E9E9"/>
    <a:srgbClr val="E4E3E1"/>
    <a:srgbClr val="E6E4E5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91" autoAdjust="0"/>
    <p:restoredTop sz="96197"/>
  </p:normalViewPr>
  <p:slideViewPr>
    <p:cSldViewPr snapToGrid="0" showGuides="1">
      <p:cViewPr varScale="1">
        <p:scale>
          <a:sx n="146" d="100"/>
          <a:sy n="146" d="100"/>
        </p:scale>
        <p:origin x="176" y="28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x-none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FAF690-47E0-7340-8219-FF1F73A830AB}" type="datetimeFigureOut">
              <a:rPr kumimoji="1" lang="x-none" altLang="en-US" smtClean="0"/>
              <a:t>2023. 5. 4.</a:t>
            </a:fld>
            <a:endParaRPr kumimoji="1" lang="x-none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x-none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x-none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x-none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05E925-51BE-7A42-8C6A-5E106D994793}" type="slidenum">
              <a:rPr kumimoji="1" lang="x-none" altLang="en-US" smtClean="0"/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14542349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논쟁점</a:t>
            </a:r>
            <a:r>
              <a:rPr kumimoji="1" lang="en-US" altLang="ko-KR" dirty="0"/>
              <a:t>:</a:t>
            </a:r>
            <a:endParaRPr kumimoji="1" lang="en-US" altLang="x-none" dirty="0"/>
          </a:p>
          <a:p>
            <a:r>
              <a:rPr kumimoji="1" lang="en-US" altLang="x-none" dirty="0"/>
              <a:t>1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x-none" altLang="en-US" dirty="0"/>
              <a:t>생성</a:t>
            </a:r>
            <a:r>
              <a:rPr kumimoji="1" lang="ko-KR" altLang="en-US" dirty="0"/>
              <a:t> 부분을 앞에 두고 그 다음 수정</a:t>
            </a:r>
            <a:r>
              <a:rPr kumimoji="1" lang="en-US" altLang="ko-KR" dirty="0"/>
              <a:t>/</a:t>
            </a:r>
            <a:r>
              <a:rPr kumimoji="1" lang="ko-KR" altLang="en-US" dirty="0"/>
              <a:t>삭제를 </a:t>
            </a:r>
            <a:r>
              <a:rPr kumimoji="1" lang="ko-KR" altLang="en-US" dirty="0" err="1"/>
              <a:t>넣어야하는가</a:t>
            </a:r>
            <a:r>
              <a:rPr kumimoji="1" lang="en-US" altLang="ko-KR" dirty="0"/>
              <a:t>?</a:t>
            </a:r>
            <a:endParaRPr kumimoji="1" lang="x-none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05E925-51BE-7A42-8C6A-5E106D994793}" type="slidenum">
              <a:rPr kumimoji="1" lang="x-none" altLang="en-US" smtClean="0"/>
              <a:t>4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42036510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논쟁점</a:t>
            </a:r>
            <a:r>
              <a:rPr kumimoji="1" lang="en-US" altLang="ko-KR" dirty="0"/>
              <a:t>:</a:t>
            </a:r>
            <a:endParaRPr kumimoji="1" lang="en-US" altLang="x-none" dirty="0"/>
          </a:p>
          <a:p>
            <a:r>
              <a:rPr kumimoji="1" lang="en-US" altLang="x-none" dirty="0"/>
              <a:t>1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x-none" altLang="en-US" dirty="0"/>
              <a:t>생성</a:t>
            </a:r>
            <a:r>
              <a:rPr kumimoji="1" lang="ko-KR" altLang="en-US" dirty="0"/>
              <a:t> 부분을 앞에 두고 그 다음 수정</a:t>
            </a:r>
            <a:r>
              <a:rPr kumimoji="1" lang="en-US" altLang="ko-KR" dirty="0"/>
              <a:t>/</a:t>
            </a:r>
            <a:r>
              <a:rPr kumimoji="1" lang="ko-KR" altLang="en-US" dirty="0"/>
              <a:t>삭제를 </a:t>
            </a:r>
            <a:r>
              <a:rPr kumimoji="1" lang="ko-KR" altLang="en-US" dirty="0" err="1"/>
              <a:t>넣어야하는가</a:t>
            </a:r>
            <a:r>
              <a:rPr kumimoji="1" lang="en-US" altLang="ko-KR" dirty="0"/>
              <a:t>?</a:t>
            </a:r>
            <a:endParaRPr kumimoji="1" lang="x-none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05E925-51BE-7A42-8C6A-5E106D994793}" type="slidenum">
              <a:rPr kumimoji="1" lang="x-none" altLang="en-US" smtClean="0"/>
              <a:t>5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15327080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x-none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05E925-51BE-7A42-8C6A-5E106D994793}" type="slidenum">
              <a:rPr kumimoji="1" lang="x-none" altLang="en-US" smtClean="0"/>
              <a:t>21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26345972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x-none" altLang="en-US" dirty="0"/>
              <a:t>주차</a:t>
            </a:r>
            <a:r>
              <a:rPr kumimoji="1" lang="ko-KR" altLang="en-US" dirty="0"/>
              <a:t> 기준 </a:t>
            </a:r>
            <a:r>
              <a:rPr kumimoji="1" lang="en-US" altLang="ko-KR" dirty="0"/>
              <a:t>:</a:t>
            </a:r>
            <a:r>
              <a:rPr kumimoji="1" lang="ko-KR" altLang="en-US" dirty="0"/>
              <a:t> 회의 횟수 기준</a:t>
            </a:r>
            <a:endParaRPr kumimoji="1" lang="x-none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05E925-51BE-7A42-8C6A-5E106D994793}" type="slidenum">
              <a:rPr kumimoji="1" lang="x-none" altLang="en-US" smtClean="0"/>
              <a:t>23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19496229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x-none" altLang="en-US" dirty="0"/>
              <a:t>주차</a:t>
            </a:r>
            <a:r>
              <a:rPr kumimoji="1" lang="ko-KR" altLang="en-US" dirty="0"/>
              <a:t> 기준 </a:t>
            </a:r>
            <a:r>
              <a:rPr kumimoji="1" lang="en-US" altLang="ko-KR" dirty="0"/>
              <a:t>:</a:t>
            </a:r>
            <a:r>
              <a:rPr kumimoji="1" lang="ko-KR" altLang="en-US" dirty="0"/>
              <a:t> 회의 횟수 기준</a:t>
            </a:r>
            <a:endParaRPr kumimoji="1" lang="x-none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05E925-51BE-7A42-8C6A-5E106D994793}" type="slidenum">
              <a:rPr kumimoji="1" lang="x-none" altLang="en-US" smtClean="0"/>
              <a:t>24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26101186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x-none" altLang="en-US" dirty="0"/>
              <a:t>주차</a:t>
            </a:r>
            <a:r>
              <a:rPr kumimoji="1" lang="ko-KR" altLang="en-US" dirty="0"/>
              <a:t> 기준 </a:t>
            </a:r>
            <a:r>
              <a:rPr kumimoji="1" lang="en-US" altLang="ko-KR" dirty="0"/>
              <a:t>:</a:t>
            </a:r>
            <a:r>
              <a:rPr kumimoji="1" lang="ko-KR" altLang="en-US" dirty="0"/>
              <a:t> 회의 횟수 기준</a:t>
            </a:r>
            <a:endParaRPr kumimoji="1" lang="x-none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05E925-51BE-7A42-8C6A-5E106D994793}" type="slidenum">
              <a:rPr kumimoji="1" lang="x-none" altLang="en-US" smtClean="0"/>
              <a:t>25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38322563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x-none" altLang="en-US" dirty="0"/>
              <a:t>주차</a:t>
            </a:r>
            <a:r>
              <a:rPr kumimoji="1" lang="ko-KR" altLang="en-US" dirty="0"/>
              <a:t> 기준 </a:t>
            </a:r>
            <a:r>
              <a:rPr kumimoji="1" lang="en-US" altLang="ko-KR" dirty="0"/>
              <a:t>:</a:t>
            </a:r>
            <a:r>
              <a:rPr kumimoji="1" lang="ko-KR" altLang="en-US" dirty="0"/>
              <a:t> 회의 횟수 기준</a:t>
            </a:r>
            <a:endParaRPr kumimoji="1" lang="x-none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05E925-51BE-7A42-8C6A-5E106D994793}" type="slidenum">
              <a:rPr kumimoji="1" lang="x-none" altLang="en-US" smtClean="0"/>
              <a:t>26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22191018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4428E6-48F8-48FF-A4B7-7E67A9EE0B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BA2431C-BDF3-4534-AED0-115F103A46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0173CB-01B9-4295-A804-D7D5973D62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F6455-8AE5-D445-8E53-D84F0E21194D}" type="datetime1">
              <a:rPr lang="ko-KR" altLang="en-US" smtClean="0"/>
              <a:t>2023. 5. 4.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1C5FE16-77A0-484E-AEFD-FF537292E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9F3DF25-2E65-49D3-8F6F-64AA11097B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58359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520652-E714-4A15-826F-1B53C7092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C14771D-DE0A-400C-8C59-8670E31F70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CBEACB7-48C9-4FB8-8D34-7F4C639326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E00B3-16A5-CF49-80C7-96E72C011869}" type="datetime1">
              <a:rPr lang="ko-KR" altLang="en-US" smtClean="0"/>
              <a:t>2023. 5. 4.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D31818-B6CD-47B0-9353-395CC5398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D008922-CAE3-4884-AE59-2BC74144C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00456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3371B8A-69A6-43D4-8783-6456E33508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49DA1AA-3028-44E4-B5B0-C19BF61DC4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D2BCD8D-3E10-4F33-BC43-EACB05C0B4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2C90A-3C03-DA4A-A696-68EBD939C235}" type="datetime1">
              <a:rPr lang="ko-KR" altLang="en-US" smtClean="0"/>
              <a:t>2023. 5. 4.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3E365BE-78DE-4079-B7F3-706874E92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F0D9E52-1AFA-4482-A474-91FF4C5C6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48382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DBF82B-6C4A-4F6E-A362-B2BF3BDC3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DE6E910-43A6-49D6-A1B5-99E3B0C27E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F0DB3AC-66C4-4244-9CE9-54D71AA59C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E4F67-593B-6742-8166-2A48A388EC91}" type="datetime1">
              <a:rPr lang="ko-KR" altLang="en-US" smtClean="0"/>
              <a:t>2023. 5. 4.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92C886-882E-440B-806C-B06DE5089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A9323D2-1426-48F9-A93B-729E72E2B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04207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53C500-C8D9-4EBC-AC73-9F7D65F03E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E56CD17-259A-42E8-B64F-04C51B7C1C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E976CE5-8C59-42A2-A597-465DEAC8E5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BC77F0-B204-704E-9C96-AFDAFF6BAE45}" type="datetime1">
              <a:rPr lang="ko-KR" altLang="en-US" smtClean="0"/>
              <a:t>2023. 5. 4.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42312C6-1DCE-41BC-B5FA-FCFF5BE3B9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4339A5-69DC-4256-84CA-F160D48ED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28202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F37A4D-E01E-45A7-B166-73EE7826C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70D6757-7DA6-452C-9903-7536978F15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3DCC3C8-286B-4184-8752-32BC3B116B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ECA751A-C45B-42C8-893F-826B22E76C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500D2-B384-7C44-85A0-EFC2B2FF8822}" type="datetime1">
              <a:rPr lang="ko-KR" altLang="en-US" smtClean="0"/>
              <a:t>2023. 5. 4.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F77210C-0EDE-42F3-A19F-12B3884B4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215D590-E2D2-480C-AF73-67D855C55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70002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E3AF97-024B-4EF1-B5B6-2E362F07CD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B41334B-2AA0-4E32-9445-B691EAB283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DB62D6F-224F-4433-9752-11A255D323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D04EE0E-6C7E-4160-86AA-136E97F9FD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B390FB9-7573-4784-A2A4-EDF1B3C59FF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464B30B-9C6A-4C96-8DB5-BCE9A09F77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98AA36-92A3-FF43-B1E2-9FBD88D7E3A0}" type="datetime1">
              <a:rPr lang="ko-KR" altLang="en-US" smtClean="0"/>
              <a:t>2023. 5. 4.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6A11AC4-2315-46FE-81A4-FE4B843497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C2D39CB-CB92-40B8-9B0C-3FBBBDF9D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28952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E32E25-F5B3-41EE-BD3B-6965721B8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CFE1863-7C02-424B-AF80-CDB396716C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8A582-651C-4748-B9B3-AC238D1B7766}" type="datetime1">
              <a:rPr lang="ko-KR" altLang="en-US" smtClean="0"/>
              <a:t>2023. 5. 4.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F99FB34-90A4-44A0-9CF8-F0BC0FE4AB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6375702-4955-406C-919C-D35A1B84B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30639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76E1BA2-3103-4DB2-AAEB-ED1BAE4527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FCD8C-16B1-F946-804B-72E79ECB2263}" type="datetime1">
              <a:rPr lang="ko-KR" altLang="en-US" smtClean="0"/>
              <a:t>2023. 5. 4.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05D5A54-85CA-45E5-9801-A3F15EEFC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812AF2F-D0EC-4C7E-8979-4C17E3F4B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6198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03A167-5C7C-4CD2-A3E4-B6F945832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421CEB6-C525-4AEB-BB3E-B131569013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9296C9A-4472-4D30-BFAE-60CB397B50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44E3F16-D603-4838-BA1C-0C9EEDE4AC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9D6C6-4A98-924E-B5D3-CC173ECD74CA}" type="datetime1">
              <a:rPr lang="ko-KR" altLang="en-US" smtClean="0"/>
              <a:t>2023. 5. 4.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48873C6-9D3A-4C62-9D46-88E6BAABCB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9A9C646-865F-49F4-8BDD-FB9A4DECA8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79198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F258A6-5AAD-4F1F-976F-EDB5FF7254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2F4441E-0165-42AA-88F8-E53C4BAAC1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AFCA1E8-0D3C-4590-82E2-D018D6E61D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A674557-7FD9-416C-A8B5-FA6C4B5558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53C8E6-350B-484D-B12E-0D5AE2BFFF57}" type="datetime1">
              <a:rPr lang="ko-KR" altLang="en-US" smtClean="0"/>
              <a:t>2023. 5. 4.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C4A215C-B55F-4988-B45B-7667E8C7CA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2FF3B86-5A48-411F-8090-830140A67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50986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9DF84FF-C412-430B-963A-695AABF70E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5EE7982-A999-4B0A-85F1-A0D5C55038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F48EB6A-F091-464F-A783-1AE546A569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79E505-C649-1740-B6C1-C725031D073D}" type="datetime1">
              <a:rPr lang="ko-KR" altLang="en-US" smtClean="0"/>
              <a:t>2023. 5. 4.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31D2C7-63D5-4319-952D-A6F8404F46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739517A-02D4-4037-9427-974339FE7C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4044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3C1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70C938C-F8B1-4FFF-8F74-6ED0A876B136}"/>
              </a:ext>
            </a:extLst>
          </p:cNvPr>
          <p:cNvSpPr txBox="1"/>
          <p:nvPr/>
        </p:nvSpPr>
        <p:spPr>
          <a:xfrm>
            <a:off x="1245158" y="4967100"/>
            <a:ext cx="9701695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600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AvatarS</a:t>
            </a:r>
            <a:r>
              <a:rPr lang="en-US" altLang="ko-KR" sz="6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ko-KR" altLang="en-US" sz="6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발표자료 </a:t>
            </a:r>
            <a:r>
              <a:rPr lang="en-US" altLang="ko-KR" sz="6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(230504)</a:t>
            </a:r>
          </a:p>
          <a:p>
            <a:pPr algn="ctr"/>
            <a:r>
              <a:rPr lang="en" altLang="x-none" sz="2800" b="0" i="0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3D </a:t>
            </a:r>
            <a:r>
              <a:rPr lang="ko-KR" altLang="en-US" sz="2800" b="0" i="0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온라인 아바타 맞춤 피팅 쇼핑몰</a:t>
            </a:r>
            <a:endParaRPr lang="en-US" altLang="ko-KR" sz="28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61FC92-B1C1-4C46-ABEF-2B6B78AA5915}"/>
              </a:ext>
            </a:extLst>
          </p:cNvPr>
          <p:cNvSpPr txBox="1"/>
          <p:nvPr/>
        </p:nvSpPr>
        <p:spPr>
          <a:xfrm>
            <a:off x="595135" y="76200"/>
            <a:ext cx="11001730" cy="4508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700" dirty="0">
                <a:latin typeface="+mn-ea"/>
              </a:rPr>
              <a:t>[         ]</a:t>
            </a:r>
            <a:endParaRPr lang="ko-KR" altLang="en-US" sz="28700" dirty="0">
              <a:latin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22DA7B7-D6AB-E926-A715-BE6501A871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4549" y="760828"/>
            <a:ext cx="5482901" cy="3667814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BE7799F-3DB1-4088-6C9A-A8CCF3732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1356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2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8DF8F64-FACD-4847-BB7E-4C0E15556C2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2F75DDD-8FAC-423E-87FB-5D62741FF7B1}"/>
              </a:ext>
            </a:extLst>
          </p:cNvPr>
          <p:cNvSpPr txBox="1"/>
          <p:nvPr/>
        </p:nvSpPr>
        <p:spPr>
          <a:xfrm>
            <a:off x="193422" y="2582614"/>
            <a:ext cx="6234399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지난주에 한 내용</a:t>
            </a:r>
            <a:endParaRPr lang="en-US" altLang="ko-KR" sz="44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endParaRPr lang="en-US" altLang="ko-KR" sz="20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lang="en-US" altLang="ko-KR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:</a:t>
            </a:r>
            <a:r>
              <a:rPr lang="ko-KR" altLang="en-US" sz="1600" dirty="0">
                <a:latin typeface="Batang" panose="02030600000101010101" pitchFamily="18" charset="-127"/>
                <a:ea typeface="Batang" panose="02030600000101010101" pitchFamily="18" charset="-127"/>
              </a:rPr>
              <a:t> 아바타 페이지</a:t>
            </a:r>
            <a:r>
              <a:rPr lang="en-US" altLang="ko-KR" sz="1600" dirty="0">
                <a:latin typeface="Batang" panose="02030600000101010101" pitchFamily="18" charset="-127"/>
                <a:ea typeface="Batang" panose="02030600000101010101" pitchFamily="18" charset="-127"/>
              </a:rPr>
              <a:t>,</a:t>
            </a:r>
            <a:r>
              <a:rPr lang="ko-KR" altLang="en-US" sz="1600" dirty="0">
                <a:latin typeface="Batang" panose="02030600000101010101" pitchFamily="18" charset="-127"/>
                <a:ea typeface="Batang" panose="02030600000101010101" pitchFamily="18" charset="-127"/>
              </a:rPr>
              <a:t> 메인 페이지 프로토 구현 및 </a:t>
            </a:r>
            <a:r>
              <a:rPr lang="en-US" altLang="ko-KR" sz="1600" dirty="0">
                <a:latin typeface="Batang" panose="02030600000101010101" pitchFamily="18" charset="-127"/>
                <a:ea typeface="Batang" panose="02030600000101010101" pitchFamily="18" charset="-127"/>
              </a:rPr>
              <a:t>DB</a:t>
            </a:r>
            <a:r>
              <a:rPr lang="ko-KR" altLang="en-US" sz="1600" dirty="0">
                <a:latin typeface="Batang" panose="02030600000101010101" pitchFamily="18" charset="-127"/>
                <a:ea typeface="Batang" panose="02030600000101010101" pitchFamily="18" charset="-127"/>
              </a:rPr>
              <a:t> 디버깅</a:t>
            </a:r>
            <a:r>
              <a:rPr lang="en-US" altLang="ko-KR" sz="1600" dirty="0">
                <a:latin typeface="Batang" panose="02030600000101010101" pitchFamily="18" charset="-127"/>
                <a:ea typeface="Batang" panose="02030600000101010101" pitchFamily="18" charset="-127"/>
              </a:rPr>
              <a:t>,</a:t>
            </a:r>
          </a:p>
          <a:p>
            <a:r>
              <a:rPr lang="ko-KR" altLang="en-US" sz="1600" dirty="0">
                <a:latin typeface="Batang" panose="02030600000101010101" pitchFamily="18" charset="-127"/>
                <a:ea typeface="Batang" panose="02030600000101010101" pitchFamily="18" charset="-127"/>
              </a:rPr>
              <a:t>몸통 모델링</a:t>
            </a:r>
            <a:r>
              <a:rPr lang="en-US" altLang="ko-KR" sz="1600" dirty="0">
                <a:latin typeface="Batang" panose="02030600000101010101" pitchFamily="18" charset="-127"/>
                <a:ea typeface="Batang" panose="02030600000101010101" pitchFamily="18" charset="-127"/>
              </a:rPr>
              <a:t>,</a:t>
            </a:r>
            <a:r>
              <a:rPr lang="ko-KR" altLang="en-US" sz="1600" dirty="0">
                <a:latin typeface="Batang" panose="02030600000101010101" pitchFamily="18" charset="-127"/>
                <a:ea typeface="Batang" panose="02030600000101010101" pitchFamily="18" charset="-127"/>
              </a:rPr>
              <a:t> 옷 피팅 샘플 작업</a:t>
            </a:r>
            <a:r>
              <a:rPr lang="en-US" altLang="ko-KR" sz="1600" dirty="0">
                <a:latin typeface="Batang" panose="02030600000101010101" pitchFamily="18" charset="-127"/>
                <a:ea typeface="Batang" panose="02030600000101010101" pitchFamily="18" charset="-127"/>
              </a:rPr>
              <a:t>,</a:t>
            </a:r>
            <a:r>
              <a:rPr lang="ko-KR" altLang="en-US" sz="1600" dirty="0">
                <a:latin typeface="Batang" panose="02030600000101010101" pitchFamily="18" charset="-127"/>
                <a:ea typeface="Batang" panose="02030600000101010101" pitchFamily="18" charset="-127"/>
              </a:rPr>
              <a:t>  </a:t>
            </a:r>
            <a:r>
              <a:rPr lang="ko-KR" altLang="en-US" dirty="0">
                <a:latin typeface="Batang" panose="02030600000101010101" pitchFamily="18" charset="-127"/>
                <a:ea typeface="Batang" panose="02030600000101010101" pitchFamily="18" charset="-127"/>
              </a:rPr>
              <a:t>렌더링 연동</a:t>
            </a:r>
            <a:r>
              <a:rPr lang="en-US" altLang="ko-KR" dirty="0">
                <a:latin typeface="Batang" panose="02030600000101010101" pitchFamily="18" charset="-127"/>
                <a:ea typeface="Batang" panose="02030600000101010101" pitchFamily="18" charset="-127"/>
              </a:rPr>
              <a:t>,</a:t>
            </a:r>
            <a:r>
              <a:rPr lang="ko-KR" altLang="en-US" dirty="0">
                <a:latin typeface="Batang" panose="02030600000101010101" pitchFamily="18" charset="-127"/>
                <a:ea typeface="Batang" panose="02030600000101010101" pitchFamily="18" charset="-127"/>
              </a:rPr>
              <a:t> </a:t>
            </a:r>
            <a:r>
              <a:rPr lang="en-US" altLang="ko-KR" dirty="0">
                <a:latin typeface="Batang" panose="02030600000101010101" pitchFamily="18" charset="-127"/>
                <a:ea typeface="Batang" panose="02030600000101010101" pitchFamily="18" charset="-127"/>
              </a:rPr>
              <a:t>training</a:t>
            </a:r>
            <a:r>
              <a:rPr lang="ko-KR" altLang="en-US" dirty="0">
                <a:latin typeface="Batang" panose="02030600000101010101" pitchFamily="18" charset="-127"/>
                <a:ea typeface="Batang" panose="02030600000101010101" pitchFamily="18" charset="-127"/>
              </a:rPr>
              <a:t>셋 제작</a:t>
            </a:r>
            <a:endParaRPr lang="en-US" altLang="ko-KR" sz="16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0FE5D57-770D-D055-5DFB-C39742D050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5666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137138" y="6085623"/>
            <a:ext cx="9917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메인 페이지 및 아바타 페이지 프로토 및 제작</a:t>
            </a:r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6319BDB-329F-CEE9-7A72-BF557D31BF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7456" y="564839"/>
            <a:ext cx="4508500" cy="522811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F66F33AC-9FF6-6053-9936-341C635B0B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7500" y="564840"/>
            <a:ext cx="4508500" cy="514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931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5AF1018B-A007-FA9C-83DA-7F6A8452A9F9}"/>
              </a:ext>
            </a:extLst>
          </p:cNvPr>
          <p:cNvSpPr txBox="1"/>
          <p:nvPr/>
        </p:nvSpPr>
        <p:spPr>
          <a:xfrm>
            <a:off x="152400" y="292361"/>
            <a:ext cx="35806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spc="-150" dirty="0">
                <a:solidFill>
                  <a:schemeClr val="bg2">
                    <a:lumMod val="10000"/>
                  </a:schemeClr>
                </a:solidFill>
              </a:rPr>
              <a:t>몸통 모델링</a:t>
            </a:r>
            <a:r>
              <a:rPr lang="en-US" altLang="ko-KR" sz="1600" spc="-150" dirty="0">
                <a:solidFill>
                  <a:schemeClr val="bg2">
                    <a:lumMod val="10000"/>
                  </a:schemeClr>
                </a:solidFill>
              </a:rPr>
              <a:t>, </a:t>
            </a:r>
            <a:r>
              <a:rPr lang="ko-KR" altLang="en-US" sz="1600" spc="-150" dirty="0">
                <a:solidFill>
                  <a:schemeClr val="bg2">
                    <a:lumMod val="10000"/>
                  </a:schemeClr>
                </a:solidFill>
              </a:rPr>
              <a:t>옷 피팅 샘플 작업</a:t>
            </a:r>
          </a:p>
        </p:txBody>
      </p:sp>
      <p:pic>
        <p:nvPicPr>
          <p:cNvPr id="5" name="그림 4" descr="여성, 사람, 여자이(가) 표시된 사진&#10;&#10;자동 생성된 설명">
            <a:extLst>
              <a:ext uri="{FF2B5EF4-FFF2-40B4-BE49-F238E27FC236}">
                <a16:creationId xmlns:a16="http://schemas.microsoft.com/office/drawing/2014/main" id="{3A74164D-8AD0-BEBD-A52D-BA08FECB6DB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4090" y="2009461"/>
            <a:ext cx="6875206" cy="3929049"/>
          </a:xfrm>
          <a:prstGeom prst="rect">
            <a:avLst/>
          </a:prstGeom>
        </p:spPr>
      </p:pic>
      <p:pic>
        <p:nvPicPr>
          <p:cNvPr id="8" name="그림 7" descr="사람, 여성, 여자, 수영복이(가) 표시된 사진&#10;&#10;자동 생성된 설명">
            <a:extLst>
              <a:ext uri="{FF2B5EF4-FFF2-40B4-BE49-F238E27FC236}">
                <a16:creationId xmlns:a16="http://schemas.microsoft.com/office/drawing/2014/main" id="{D0AEC336-70F3-091C-0BA1-394C2E15DE8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085" y="1676239"/>
            <a:ext cx="2884830" cy="4262271"/>
          </a:xfrm>
          <a:prstGeom prst="rect">
            <a:avLst/>
          </a:prstGeom>
        </p:spPr>
      </p:pic>
      <p:pic>
        <p:nvPicPr>
          <p:cNvPr id="10" name="그림 9" descr="사람이(가) 표시된 사진&#10;&#10;자동 생성된 설명">
            <a:extLst>
              <a:ext uri="{FF2B5EF4-FFF2-40B4-BE49-F238E27FC236}">
                <a16:creationId xmlns:a16="http://schemas.microsoft.com/office/drawing/2014/main" id="{B0E71F5D-019A-2182-CAB1-2B8194AF3B1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3430" y="1762443"/>
            <a:ext cx="1966918" cy="417606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B0E7208-67C4-039C-3AC0-7A0039175A73}"/>
              </a:ext>
            </a:extLst>
          </p:cNvPr>
          <p:cNvSpPr txBox="1"/>
          <p:nvPr/>
        </p:nvSpPr>
        <p:spPr>
          <a:xfrm>
            <a:off x="2972036" y="6037521"/>
            <a:ext cx="50166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spc="-150" dirty="0">
                <a:solidFill>
                  <a:schemeClr val="bg2">
                    <a:lumMod val="10000"/>
                  </a:schemeClr>
                </a:solidFill>
              </a:rPr>
              <a:t>각기 다른 사이즈의 </a:t>
            </a:r>
            <a:r>
              <a:rPr lang="ko-KR" altLang="en-US" sz="1600" spc="-150" dirty="0" err="1">
                <a:solidFill>
                  <a:schemeClr val="bg2">
                    <a:lumMod val="10000"/>
                  </a:schemeClr>
                </a:solidFill>
              </a:rPr>
              <a:t>아바타에</a:t>
            </a:r>
            <a:r>
              <a:rPr lang="ko-KR" altLang="en-US" sz="1600" spc="-150" dirty="0">
                <a:solidFill>
                  <a:schemeClr val="bg2">
                    <a:lumMod val="10000"/>
                  </a:schemeClr>
                </a:solidFill>
              </a:rPr>
              <a:t> 같은 사이즈의 옷을 입힌 사진</a:t>
            </a:r>
          </a:p>
        </p:txBody>
      </p:sp>
    </p:spTree>
    <p:extLst>
      <p:ext uri="{BB962C8B-B14F-4D97-AF65-F5344CB8AC3E}">
        <p14:creationId xmlns:p14="http://schemas.microsoft.com/office/powerpoint/2010/main" val="4116770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137138" y="6085623"/>
            <a:ext cx="9917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/>
              <a:t>로보</a:t>
            </a:r>
            <a:r>
              <a:rPr lang="ko-KR" altLang="en-US" dirty="0"/>
              <a:t> </a:t>
            </a:r>
            <a:r>
              <a:rPr lang="ko-KR" altLang="en-US" dirty="0" err="1"/>
              <a:t>플로우로</a:t>
            </a:r>
            <a:r>
              <a:rPr lang="ko-KR" altLang="en-US" dirty="0"/>
              <a:t> </a:t>
            </a:r>
            <a:r>
              <a:rPr lang="ko-KR" altLang="en-US" dirty="0" err="1"/>
              <a:t>데이터셋</a:t>
            </a:r>
            <a:r>
              <a:rPr lang="ko-KR" altLang="en-US" dirty="0"/>
              <a:t> 사용 및 증폭 선택</a:t>
            </a:r>
          </a:p>
        </p:txBody>
      </p:sp>
      <p:pic>
        <p:nvPicPr>
          <p:cNvPr id="1026" name="Picture 2" descr="C:\Users\user\Desktop\1.2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6066" y="604646"/>
            <a:ext cx="9819865" cy="5326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9172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137138" y="6085623"/>
            <a:ext cx="9917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트레이닝 셋을 통해 </a:t>
            </a:r>
            <a:r>
              <a:rPr lang="en-US" altLang="ko-KR" dirty="0"/>
              <a:t>YOLO</a:t>
            </a:r>
            <a:r>
              <a:rPr lang="ko-KR" altLang="en-US" dirty="0"/>
              <a:t>를 통한 </a:t>
            </a:r>
            <a:r>
              <a:rPr lang="en-US" altLang="ko-KR" dirty="0"/>
              <a:t>Object Detecting </a:t>
            </a:r>
            <a:endParaRPr lang="ko-KR" altLang="en-US" dirty="0"/>
          </a:p>
        </p:txBody>
      </p:sp>
      <p:pic>
        <p:nvPicPr>
          <p:cNvPr id="2050" name="Picture 2" descr="C:\Users\user\Desktop\1.121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440" y="663676"/>
            <a:ext cx="9678323" cy="5195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4574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DE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921DE68-E754-4D80-8D0A-8A087AF93E2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375DB5D-21C7-4AF7-83F4-2F90A21B484B}"/>
              </a:ext>
            </a:extLst>
          </p:cNvPr>
          <p:cNvSpPr txBox="1"/>
          <p:nvPr/>
        </p:nvSpPr>
        <p:spPr>
          <a:xfrm>
            <a:off x="12283" y="2459504"/>
            <a:ext cx="5428089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이번주에 한 내용</a:t>
            </a:r>
            <a:endParaRPr lang="en-US" altLang="ko-KR" sz="44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endParaRPr lang="en-US" altLang="ko-KR" sz="20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: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주요 작업 시퀀스 다이어그램 작성</a:t>
            </a:r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ko-KR" altLang="en-US" sz="2000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렌더러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웹 연동</a:t>
            </a:r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</a:t>
            </a:r>
          </a:p>
          <a:p>
            <a:r>
              <a:rPr lang="en-US" altLang="ko-KR" sz="2000" dirty="0"/>
              <a:t>pix2pix</a:t>
            </a:r>
            <a:r>
              <a:rPr lang="ko-KR" altLang="en-US" sz="2000" dirty="0"/>
              <a:t> </a:t>
            </a:r>
            <a:r>
              <a:rPr lang="ko-KR" altLang="en-US" sz="2000" dirty="0" err="1"/>
              <a:t>코랩을</a:t>
            </a:r>
            <a:r>
              <a:rPr lang="ko-KR" altLang="en-US" sz="2000" dirty="0"/>
              <a:t> 통해 우리 데이터 아웃풋을</a:t>
            </a:r>
            <a:endParaRPr lang="en-US" altLang="ko-KR" sz="2000" dirty="0"/>
          </a:p>
          <a:p>
            <a:r>
              <a:rPr lang="ko-KR" altLang="en-US" sz="2000" dirty="0"/>
              <a:t>구하기 위한 변형 및 현재 오류 해결 방법 색인</a:t>
            </a:r>
            <a:r>
              <a:rPr lang="en-US" altLang="ko-KR" sz="2000" dirty="0"/>
              <a:t>,</a:t>
            </a:r>
          </a:p>
          <a:p>
            <a:r>
              <a:rPr lang="ko-KR" altLang="en-US" sz="2000" dirty="0"/>
              <a:t>확장자 에러 디버깅</a:t>
            </a:r>
            <a:r>
              <a:rPr lang="en-US" altLang="ko-KR" sz="2000" dirty="0"/>
              <a:t>,</a:t>
            </a:r>
            <a:r>
              <a:rPr lang="ko-KR" altLang="en-US" sz="2000" dirty="0"/>
              <a:t> </a:t>
            </a:r>
            <a:r>
              <a:rPr lang="en-US" altLang="ko-KR" sz="2000" dirty="0"/>
              <a:t>3D</a:t>
            </a:r>
            <a:r>
              <a:rPr lang="ko-KR" altLang="en-US" sz="2000" dirty="0"/>
              <a:t> </a:t>
            </a:r>
            <a:r>
              <a:rPr lang="ko-KR" altLang="en-US" sz="2000" dirty="0" err="1"/>
              <a:t>셰이프</a:t>
            </a:r>
            <a:r>
              <a:rPr lang="ko-KR" altLang="en-US" sz="2000" dirty="0"/>
              <a:t> 학습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1E082FE-6824-A097-AE21-E75A5E993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0479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613677" y="1804115"/>
            <a:ext cx="54823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/>
              <a:t>[</a:t>
            </a:r>
            <a:r>
              <a:rPr lang="ko-KR" altLang="en-US" sz="1100" dirty="0"/>
              <a:t>회원가입</a:t>
            </a:r>
            <a:r>
              <a:rPr lang="en-US" altLang="ko-KR" sz="1100" dirty="0"/>
              <a:t>]</a:t>
            </a:r>
            <a:endParaRPr lang="ko-KR" altLang="en-US" sz="1100" dirty="0"/>
          </a:p>
        </p:txBody>
      </p:sp>
      <p:pic>
        <p:nvPicPr>
          <p:cNvPr id="2" name="그림 1" descr="도표이(가) 표시된 사진&#10;&#10;자동 생성된 설명">
            <a:extLst>
              <a:ext uri="{FF2B5EF4-FFF2-40B4-BE49-F238E27FC236}">
                <a16:creationId xmlns:a16="http://schemas.microsoft.com/office/drawing/2014/main" id="{9212CC70-AC9D-CE6E-C454-4F039E1CDE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6377" y="373226"/>
            <a:ext cx="3336925" cy="1481455"/>
          </a:xfrm>
          <a:prstGeom prst="rect">
            <a:avLst/>
          </a:prstGeom>
        </p:spPr>
      </p:pic>
      <p:pic>
        <p:nvPicPr>
          <p:cNvPr id="4" name="그림 3" descr="도표이(가) 표시된 사진&#10;&#10;자동 생성된 설명">
            <a:extLst>
              <a:ext uri="{FF2B5EF4-FFF2-40B4-BE49-F238E27FC236}">
                <a16:creationId xmlns:a16="http://schemas.microsoft.com/office/drawing/2014/main" id="{B0E8D708-46CA-34A6-8B58-248EACAD25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592" y="2065725"/>
            <a:ext cx="2429760" cy="43943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6503A0B-6170-46BE-19E8-1B35160F39C2}"/>
              </a:ext>
            </a:extLst>
          </p:cNvPr>
          <p:cNvSpPr txBox="1"/>
          <p:nvPr/>
        </p:nvSpPr>
        <p:spPr>
          <a:xfrm>
            <a:off x="537477" y="6419431"/>
            <a:ext cx="54823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/>
              <a:t>[</a:t>
            </a:r>
            <a:r>
              <a:rPr lang="ko-KR" altLang="en-US" sz="1100" dirty="0"/>
              <a:t>상품조회</a:t>
            </a:r>
            <a:r>
              <a:rPr lang="en-US" altLang="ko-KR" sz="1100" dirty="0"/>
              <a:t>]</a:t>
            </a:r>
            <a:endParaRPr lang="ko-KR" altLang="en-US" sz="1100" dirty="0"/>
          </a:p>
        </p:txBody>
      </p:sp>
      <p:pic>
        <p:nvPicPr>
          <p:cNvPr id="7" name="그림 6" descr="도표이(가) 표시된 사진&#10;&#10;자동 생성된 설명">
            <a:extLst>
              <a:ext uri="{FF2B5EF4-FFF2-40B4-BE49-F238E27FC236}">
                <a16:creationId xmlns:a16="http://schemas.microsoft.com/office/drawing/2014/main" id="{CCCFA953-AC29-484A-3FBD-1139525961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2697" y="373226"/>
            <a:ext cx="4759960" cy="235458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5C4F277-8F76-F3DE-F453-F9C27E9200A3}"/>
              </a:ext>
            </a:extLst>
          </p:cNvPr>
          <p:cNvSpPr txBox="1"/>
          <p:nvPr/>
        </p:nvSpPr>
        <p:spPr>
          <a:xfrm>
            <a:off x="5874747" y="2686393"/>
            <a:ext cx="54823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/>
              <a:t>[</a:t>
            </a:r>
            <a:r>
              <a:rPr lang="ko-KR" altLang="en-US" sz="1100" dirty="0"/>
              <a:t>상품구매</a:t>
            </a:r>
            <a:r>
              <a:rPr lang="en-US" altLang="ko-KR" sz="1100" dirty="0"/>
              <a:t>]</a:t>
            </a:r>
            <a:endParaRPr lang="ko-KR" altLang="en-US" sz="1100" dirty="0"/>
          </a:p>
        </p:txBody>
      </p:sp>
      <p:pic>
        <p:nvPicPr>
          <p:cNvPr id="9" name="그림 8" descr="텍스트, 도표, 번호, 평행이(가) 표시된 사진&#10;&#10;자동 생성된 설명">
            <a:extLst>
              <a:ext uri="{FF2B5EF4-FFF2-40B4-BE49-F238E27FC236}">
                <a16:creationId xmlns:a16="http://schemas.microsoft.com/office/drawing/2014/main" id="{BA44A153-53B1-7D21-7FEC-88D6F4CBB0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7827" y="2960327"/>
            <a:ext cx="3949700" cy="344678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F8741BE-331B-49D6-B024-870945E04A7A}"/>
              </a:ext>
            </a:extLst>
          </p:cNvPr>
          <p:cNvSpPr txBox="1"/>
          <p:nvPr/>
        </p:nvSpPr>
        <p:spPr>
          <a:xfrm>
            <a:off x="5961515" y="6428136"/>
            <a:ext cx="54823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/>
              <a:t>[</a:t>
            </a:r>
            <a:r>
              <a:rPr lang="ko-KR" altLang="en-US" sz="1100" dirty="0" err="1"/>
              <a:t>아바타조회</a:t>
            </a:r>
            <a:r>
              <a:rPr lang="en-US" altLang="ko-KR" sz="1100" dirty="0"/>
              <a:t>/</a:t>
            </a:r>
            <a:r>
              <a:rPr lang="ko-KR" altLang="en-US" sz="1100" dirty="0"/>
              <a:t>수정</a:t>
            </a:r>
            <a:r>
              <a:rPr lang="en-US" altLang="ko-KR" sz="1100" dirty="0"/>
              <a:t>]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3772118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5FFA403C-AA4A-0DC6-0A5F-AE434A2668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099" y="371959"/>
            <a:ext cx="4758350" cy="6114081"/>
          </a:xfrm>
          <a:prstGeom prst="rect">
            <a:avLst/>
          </a:prstGeom>
        </p:spPr>
      </p:pic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EC84ED68-1AFF-DA23-1E59-9BB30FEDE581}"/>
              </a:ext>
            </a:extLst>
          </p:cNvPr>
          <p:cNvCxnSpPr>
            <a:cxnSpLocks/>
          </p:cNvCxnSpPr>
          <p:nvPr/>
        </p:nvCxnSpPr>
        <p:spPr>
          <a:xfrm flipH="1">
            <a:off x="4136571" y="4463143"/>
            <a:ext cx="3026229" cy="897049"/>
          </a:xfrm>
          <a:prstGeom prst="straightConnector1">
            <a:avLst/>
          </a:prstGeom>
          <a:ln w="1047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>
            <a:extLst>
              <a:ext uri="{FF2B5EF4-FFF2-40B4-BE49-F238E27FC236}">
                <a16:creationId xmlns:a16="http://schemas.microsoft.com/office/drawing/2014/main" id="{D59DACD2-F238-63EC-C466-1E1292F73A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2825" y="360781"/>
            <a:ext cx="4452076" cy="292851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4C68892-A7A7-E605-EA09-3A43D7663DCB}"/>
              </a:ext>
            </a:extLst>
          </p:cNvPr>
          <p:cNvSpPr txBox="1"/>
          <p:nvPr/>
        </p:nvSpPr>
        <p:spPr>
          <a:xfrm>
            <a:off x="6153759" y="4151910"/>
            <a:ext cx="5482323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err="1"/>
              <a:t>렌더러</a:t>
            </a:r>
            <a:r>
              <a:rPr lang="ko-KR" altLang="en-US" sz="1600" dirty="0"/>
              <a:t> 서버를 연 후</a:t>
            </a:r>
            <a:endParaRPr lang="en-US" altLang="ko-KR" sz="1600" dirty="0"/>
          </a:p>
          <a:p>
            <a:pPr algn="ctr"/>
            <a:r>
              <a:rPr lang="en-US" altLang="ko-KR" sz="1600" dirty="0"/>
              <a:t>inner</a:t>
            </a:r>
            <a:r>
              <a:rPr lang="ko-KR" altLang="en-US" sz="1600" dirty="0"/>
              <a:t> 태그로 의류 모델 임시 삽입</a:t>
            </a:r>
            <a:endParaRPr lang="en-US" altLang="ko-KR" sz="1600" dirty="0"/>
          </a:p>
          <a:p>
            <a:pPr algn="ctr"/>
            <a:endParaRPr lang="en-US" altLang="ko-KR" sz="1600" dirty="0"/>
          </a:p>
          <a:p>
            <a:pPr algn="ctr"/>
            <a:r>
              <a:rPr lang="ko-KR" altLang="en-US" sz="1600" dirty="0"/>
              <a:t>이후 </a:t>
            </a:r>
            <a:r>
              <a:rPr lang="ko-KR" altLang="en-US" sz="1600" dirty="0" err="1"/>
              <a:t>렌더러</a:t>
            </a:r>
            <a:r>
              <a:rPr lang="ko-KR" altLang="en-US" sz="1600" dirty="0"/>
              <a:t> 서버 삽입 방향이 아닌</a:t>
            </a:r>
            <a:endParaRPr lang="en-US" altLang="ko-KR" sz="1600" dirty="0"/>
          </a:p>
          <a:p>
            <a:pPr algn="ctr"/>
            <a:r>
              <a:rPr lang="ko-KR" altLang="en-US" sz="1600" dirty="0" err="1"/>
              <a:t>렌더러</a:t>
            </a:r>
            <a:r>
              <a:rPr lang="ko-KR" altLang="en-US" sz="1600" dirty="0"/>
              <a:t> 자체를 삽입하는 방향을 고안해 볼 예정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58053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18</a:t>
            </a:fld>
            <a:endParaRPr lang="ko-KR" altLang="en-US"/>
          </a:p>
        </p:txBody>
      </p:sp>
      <p:pic>
        <p:nvPicPr>
          <p:cNvPr id="1026" name="Picture 2" descr="C:\Users\user\Desktop\1.1 지터링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6792" y="544105"/>
            <a:ext cx="8699500" cy="4957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171338" y="5799535"/>
            <a:ext cx="97410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인공지능 </a:t>
            </a:r>
            <a:r>
              <a:rPr lang="en-US" altLang="ko-KR" dirty="0"/>
              <a:t>Dataset </a:t>
            </a:r>
            <a:r>
              <a:rPr lang="ko-KR" altLang="en-US" dirty="0"/>
              <a:t>제작</a:t>
            </a:r>
            <a:endParaRPr lang="en-US" altLang="ko-KR" dirty="0"/>
          </a:p>
          <a:p>
            <a:r>
              <a:rPr lang="ko-KR" altLang="en-US" dirty="0"/>
              <a:t>데이터 셋  </a:t>
            </a:r>
            <a:r>
              <a:rPr lang="ko-KR" altLang="en-US" dirty="0" err="1"/>
              <a:t>확장자</a:t>
            </a:r>
            <a:r>
              <a:rPr lang="ko-KR" altLang="en-US" dirty="0"/>
              <a:t> 등의 양식변경과</a:t>
            </a:r>
            <a:r>
              <a:rPr lang="en-US" altLang="ko-KR" dirty="0"/>
              <a:t>, </a:t>
            </a:r>
            <a:r>
              <a:rPr lang="ko-KR" altLang="en-US" dirty="0"/>
              <a:t>최적화를 위해 코딩</a:t>
            </a:r>
            <a:endParaRPr lang="en-US" altLang="ko-KR" dirty="0"/>
          </a:p>
          <a:p>
            <a:r>
              <a:rPr lang="en-US" altLang="ko-KR" dirty="0"/>
              <a:t>Overfitting</a:t>
            </a:r>
            <a:r>
              <a:rPr lang="ko-KR" altLang="en-US" dirty="0"/>
              <a:t>을</a:t>
            </a:r>
            <a:r>
              <a:rPr lang="en-US" altLang="ko-KR" dirty="0"/>
              <a:t> </a:t>
            </a:r>
            <a:r>
              <a:rPr lang="ko-KR" altLang="en-US" dirty="0" err="1"/>
              <a:t>막기위해</a:t>
            </a:r>
            <a:r>
              <a:rPr lang="ko-KR" altLang="en-US" dirty="0"/>
              <a:t> </a:t>
            </a:r>
            <a:r>
              <a:rPr lang="ko-KR" altLang="en-US" dirty="0" err="1"/>
              <a:t>지터링</a:t>
            </a:r>
            <a:r>
              <a:rPr lang="en-US" altLang="ko-KR" dirty="0"/>
              <a:t>(</a:t>
            </a:r>
            <a:r>
              <a:rPr lang="ko-KR" altLang="en-US" dirty="0"/>
              <a:t>사이즈 확장 및 무작위 자르기</a:t>
            </a:r>
            <a:r>
              <a:rPr lang="en-US" altLang="ko-KR" dirty="0"/>
              <a:t>)</a:t>
            </a:r>
            <a:r>
              <a:rPr lang="ko-KR" altLang="en-US" dirty="0"/>
              <a:t> 및 </a:t>
            </a:r>
            <a:r>
              <a:rPr lang="ko-KR" altLang="en-US" dirty="0" err="1"/>
              <a:t>미러링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좌우 반전</a:t>
            </a:r>
            <a:r>
              <a:rPr lang="en-US" altLang="ko-KR" dirty="0"/>
              <a:t>)</a:t>
            </a:r>
            <a:r>
              <a:rPr lang="ko-KR" altLang="en-US" dirty="0"/>
              <a:t>실행 </a:t>
            </a:r>
          </a:p>
        </p:txBody>
      </p:sp>
    </p:spTree>
    <p:extLst>
      <p:ext uri="{BB962C8B-B14F-4D97-AF65-F5344CB8AC3E}">
        <p14:creationId xmlns:p14="http://schemas.microsoft.com/office/powerpoint/2010/main" val="9207192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171337" y="6148667"/>
            <a:ext cx="97410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test </a:t>
            </a:r>
            <a:r>
              <a:rPr lang="ko-KR" altLang="en-US" dirty="0"/>
              <a:t>용 </a:t>
            </a:r>
            <a:r>
              <a:rPr lang="en-US" altLang="ko-KR" dirty="0"/>
              <a:t>dataset</a:t>
            </a:r>
            <a:r>
              <a:rPr lang="ko-KR" altLang="en-US" dirty="0"/>
              <a:t>으로 </a:t>
            </a:r>
            <a:r>
              <a:rPr lang="ko-KR" altLang="en-US" dirty="0" err="1"/>
              <a:t>판별기</a:t>
            </a:r>
            <a:r>
              <a:rPr lang="ko-KR" altLang="en-US" dirty="0"/>
              <a:t> 및 </a:t>
            </a:r>
            <a:r>
              <a:rPr lang="ko-KR" altLang="en-US" dirty="0" err="1"/>
              <a:t>생성기</a:t>
            </a:r>
            <a:r>
              <a:rPr lang="ko-KR" altLang="en-US" dirty="0"/>
              <a:t> 작업 테스트 중</a:t>
            </a:r>
            <a:endParaRPr lang="en-US" altLang="ko-KR" dirty="0"/>
          </a:p>
          <a:p>
            <a:r>
              <a:rPr lang="ko-KR" altLang="en-US" dirty="0"/>
              <a:t>현재 </a:t>
            </a:r>
            <a:r>
              <a:rPr lang="en-US" altLang="ko-KR" dirty="0" err="1"/>
              <a:t>test_dataset</a:t>
            </a:r>
            <a:r>
              <a:rPr lang="en-US" altLang="ko-KR" dirty="0"/>
              <a:t> </a:t>
            </a:r>
            <a:r>
              <a:rPr lang="ko-KR" altLang="en-US" dirty="0"/>
              <a:t>을 못 찾는 에러로 수정 중</a:t>
            </a:r>
          </a:p>
        </p:txBody>
      </p:sp>
      <p:pic>
        <p:nvPicPr>
          <p:cNvPr id="2050" name="Picture 2" descr="C:\Users\user\Desktop\1.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024" y="447378"/>
            <a:ext cx="6173513" cy="539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user\Desktop\1.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7351" y="402928"/>
            <a:ext cx="6388100" cy="544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85764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B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24AC5BE-AE8A-47DA-849C-86BF19ABB2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0"/>
            <a:ext cx="457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4049933-013A-4DA4-B40F-DB900F3E4904}"/>
              </a:ext>
            </a:extLst>
          </p:cNvPr>
          <p:cNvSpPr txBox="1"/>
          <p:nvPr/>
        </p:nvSpPr>
        <p:spPr>
          <a:xfrm>
            <a:off x="3802751" y="1422400"/>
            <a:ext cx="4586512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600" dirty="0">
                <a:latin typeface="+mj-lt"/>
              </a:rPr>
              <a:t>시스템 구성</a:t>
            </a:r>
            <a:endParaRPr lang="en-US" altLang="ko-KR" sz="6600" dirty="0">
              <a:latin typeface="+mj-lt"/>
            </a:endParaRPr>
          </a:p>
          <a:p>
            <a:pPr algn="ctr"/>
            <a:r>
              <a:rPr lang="en-US" altLang="ko-KR" sz="6600" dirty="0">
                <a:latin typeface="+mj-lt"/>
              </a:rPr>
              <a:t>: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770F6B5-2DD4-93FC-076B-5B12BA610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8239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3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77B88BF-C076-44AE-9D15-FD9C3544155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A2DCC3D-051E-42FD-AA6D-78ABFF7996F4}"/>
              </a:ext>
            </a:extLst>
          </p:cNvPr>
          <p:cNvSpPr txBox="1"/>
          <p:nvPr/>
        </p:nvSpPr>
        <p:spPr>
          <a:xfrm>
            <a:off x="541776" y="3044279"/>
            <a:ext cx="447430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latin typeface="+mj-lt"/>
              </a:rPr>
              <a:t>다음주에 할 내용</a:t>
            </a:r>
            <a:endParaRPr lang="en-US" altLang="ko-KR" sz="4400" dirty="0">
              <a:latin typeface="+mj-lt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BA88E62-19F7-67A5-013E-F0252FE58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3112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52677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spc="-300" dirty="0">
                <a:solidFill>
                  <a:schemeClr val="accent4"/>
                </a:solidFill>
              </a:rPr>
              <a:t>다음주 작업 예정 내용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dirty="0">
                <a:latin typeface="+mj-lt"/>
              </a:rPr>
              <a:t>다음주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7399932-852C-4FC0-818C-8BF64A587819}"/>
              </a:ext>
            </a:extLst>
          </p:cNvPr>
          <p:cNvSpPr/>
          <p:nvPr/>
        </p:nvSpPr>
        <p:spPr>
          <a:xfrm>
            <a:off x="1278428" y="1519912"/>
            <a:ext cx="1168400" cy="104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F9F526F-DC3D-45D0-97CC-857F415DEC53}"/>
              </a:ext>
            </a:extLst>
          </p:cNvPr>
          <p:cNvSpPr/>
          <p:nvPr/>
        </p:nvSpPr>
        <p:spPr>
          <a:xfrm>
            <a:off x="2688128" y="1519912"/>
            <a:ext cx="8242300" cy="104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1514E13-0F73-4EAD-8EE0-CF531BE06C69}"/>
              </a:ext>
            </a:extLst>
          </p:cNvPr>
          <p:cNvSpPr txBox="1"/>
          <p:nvPr/>
        </p:nvSpPr>
        <p:spPr>
          <a:xfrm>
            <a:off x="1670942" y="1706789"/>
            <a:ext cx="3113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1</a:t>
            </a:r>
            <a:endParaRPr lang="ko-KR" altLang="en-US" sz="3600" spc="-300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A8C8947-AD11-4BA5-AFC4-C97C91EBC161}"/>
              </a:ext>
            </a:extLst>
          </p:cNvPr>
          <p:cNvSpPr txBox="1"/>
          <p:nvPr/>
        </p:nvSpPr>
        <p:spPr>
          <a:xfrm>
            <a:off x="2945222" y="1675491"/>
            <a:ext cx="79633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spc="-15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AI</a:t>
            </a:r>
          </a:p>
          <a:p>
            <a:r>
              <a:rPr lang="en-US" altLang="ko-KR" sz="2000" spc="-15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: pix2pix </a:t>
            </a:r>
            <a:r>
              <a:rPr lang="ko-KR" altLang="en-US" sz="2000" spc="-150" dirty="0" err="1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코랩을</a:t>
            </a:r>
            <a:r>
              <a:rPr lang="ko-KR" altLang="en-US" sz="2000" spc="-15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통한 임시 결과물 도출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2B7112F-B03C-4AFD-888E-4D3992FEA2EE}"/>
              </a:ext>
            </a:extLst>
          </p:cNvPr>
          <p:cNvSpPr/>
          <p:nvPr/>
        </p:nvSpPr>
        <p:spPr>
          <a:xfrm>
            <a:off x="1278428" y="4165892"/>
            <a:ext cx="1168400" cy="10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0282083-F71D-404F-8759-15BB8B3A55F0}"/>
              </a:ext>
            </a:extLst>
          </p:cNvPr>
          <p:cNvSpPr/>
          <p:nvPr/>
        </p:nvSpPr>
        <p:spPr>
          <a:xfrm>
            <a:off x="2688128" y="4165892"/>
            <a:ext cx="8242300" cy="10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1761A23-A89B-49A0-9103-FB499CB51CA7}"/>
              </a:ext>
            </a:extLst>
          </p:cNvPr>
          <p:cNvSpPr txBox="1"/>
          <p:nvPr/>
        </p:nvSpPr>
        <p:spPr>
          <a:xfrm>
            <a:off x="1640700" y="4363107"/>
            <a:ext cx="393056" cy="6463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3</a:t>
            </a:r>
            <a:endParaRPr lang="ko-KR" altLang="en-US" sz="3600" spc="-300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EA63ED5-C65D-4CB4-B317-42D69753959A}"/>
              </a:ext>
            </a:extLst>
          </p:cNvPr>
          <p:cNvSpPr txBox="1"/>
          <p:nvPr/>
        </p:nvSpPr>
        <p:spPr>
          <a:xfrm>
            <a:off x="2928345" y="4331564"/>
            <a:ext cx="1218603" cy="7078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ko-KR" altLang="en-US" sz="2000" b="1" spc="-150" dirty="0" err="1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백엔드</a:t>
            </a:r>
            <a:endParaRPr lang="en-US" altLang="ko-KR" sz="2000" b="1" spc="-150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lang="en-US" altLang="ko-KR" sz="2000" spc="-15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:</a:t>
            </a:r>
            <a:r>
              <a:rPr lang="ko-KR" altLang="en-US" sz="2000" spc="-15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sz="2000" spc="-15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DB</a:t>
            </a:r>
            <a:r>
              <a:rPr lang="ko-KR" altLang="en-US" sz="2000" spc="-15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디버깅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4A4D990-7F19-4B43-A33C-FCB4182E2A55}"/>
              </a:ext>
            </a:extLst>
          </p:cNvPr>
          <p:cNvSpPr/>
          <p:nvPr/>
        </p:nvSpPr>
        <p:spPr>
          <a:xfrm>
            <a:off x="1278428" y="5485393"/>
            <a:ext cx="1168400" cy="1044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460BB99-9F69-4AB9-84C3-FEA78F16C514}"/>
              </a:ext>
            </a:extLst>
          </p:cNvPr>
          <p:cNvSpPr/>
          <p:nvPr/>
        </p:nvSpPr>
        <p:spPr>
          <a:xfrm>
            <a:off x="2688128" y="5485393"/>
            <a:ext cx="8242300" cy="1044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AA1068E-2C3F-4AE4-B156-57FB340C7A5D}"/>
              </a:ext>
            </a:extLst>
          </p:cNvPr>
          <p:cNvSpPr txBox="1"/>
          <p:nvPr/>
        </p:nvSpPr>
        <p:spPr>
          <a:xfrm>
            <a:off x="1635890" y="5682608"/>
            <a:ext cx="4026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4</a:t>
            </a:r>
            <a:endParaRPr lang="ko-KR" altLang="en-US" sz="3600" spc="-300" dirty="0">
              <a:solidFill>
                <a:schemeClr val="tx1">
                  <a:lumMod val="75000"/>
                  <a:lumOff val="2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A875725-6414-48F9-9779-9741EF9B938D}"/>
              </a:ext>
            </a:extLst>
          </p:cNvPr>
          <p:cNvSpPr txBox="1"/>
          <p:nvPr/>
        </p:nvSpPr>
        <p:spPr>
          <a:xfrm>
            <a:off x="2928345" y="5682608"/>
            <a:ext cx="38058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프론트엔드</a:t>
            </a:r>
            <a:endParaRPr lang="en-US" altLang="ko-KR" sz="2000" b="1" spc="-150" dirty="0">
              <a:solidFill>
                <a:schemeClr val="tx1">
                  <a:lumMod val="75000"/>
                  <a:lumOff val="2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lang="en-US" altLang="ko-KR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:</a:t>
            </a:r>
            <a:r>
              <a: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ko-KR" altLang="en-US" sz="20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렌더러</a:t>
            </a:r>
            <a:r>
              <a: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웹 연동 및 시나리오 작성 마무리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E9131A3-204A-DC06-B3F4-60B54695C95F}"/>
              </a:ext>
            </a:extLst>
          </p:cNvPr>
          <p:cNvSpPr/>
          <p:nvPr/>
        </p:nvSpPr>
        <p:spPr>
          <a:xfrm>
            <a:off x="1278428" y="2842902"/>
            <a:ext cx="1168400" cy="1044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9644AAF-C021-F171-8088-5EB2F2E04412}"/>
              </a:ext>
            </a:extLst>
          </p:cNvPr>
          <p:cNvSpPr/>
          <p:nvPr/>
        </p:nvSpPr>
        <p:spPr>
          <a:xfrm>
            <a:off x="2688128" y="2842902"/>
            <a:ext cx="8242300" cy="1044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3208DF-4807-3DA1-17B6-C727377364C4}"/>
              </a:ext>
            </a:extLst>
          </p:cNvPr>
          <p:cNvSpPr txBox="1"/>
          <p:nvPr/>
        </p:nvSpPr>
        <p:spPr>
          <a:xfrm>
            <a:off x="2945222" y="3041225"/>
            <a:ext cx="7798978" cy="7078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ko-KR" altLang="en-US" sz="2000" b="1" spc="-150" dirty="0">
                <a:solidFill>
                  <a:srgbClr val="6D6969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모델링 작업</a:t>
            </a:r>
            <a:endParaRPr lang="en-US" altLang="ko-KR" sz="2000" b="1" spc="-150" dirty="0">
              <a:solidFill>
                <a:srgbClr val="6D6969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lang="en-US" altLang="ko-KR" sz="2000" spc="-150" dirty="0">
                <a:solidFill>
                  <a:srgbClr val="6D6969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:</a:t>
            </a:r>
            <a:r>
              <a:rPr lang="ko-KR" altLang="en-US" sz="2000" spc="-150" dirty="0">
                <a:solidFill>
                  <a:srgbClr val="6D6969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모델링 제작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857A78-C116-1E79-991C-E41EC24E9653}"/>
              </a:ext>
            </a:extLst>
          </p:cNvPr>
          <p:cNvSpPr txBox="1"/>
          <p:nvPr/>
        </p:nvSpPr>
        <p:spPr>
          <a:xfrm>
            <a:off x="1640699" y="3072003"/>
            <a:ext cx="3930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2</a:t>
            </a:r>
            <a:endParaRPr lang="ko-KR" altLang="en-US" sz="3600" spc="-300" dirty="0">
              <a:solidFill>
                <a:schemeClr val="tx1">
                  <a:lumMod val="75000"/>
                  <a:lumOff val="2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875388A-3178-5A20-9FCF-F9D0421A2D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402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B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24AC5BE-AE8A-47DA-849C-86BF19ABB2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0"/>
            <a:ext cx="457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4049933-013A-4DA4-B40F-DB900F3E4904}"/>
              </a:ext>
            </a:extLst>
          </p:cNvPr>
          <p:cNvSpPr txBox="1"/>
          <p:nvPr/>
        </p:nvSpPr>
        <p:spPr>
          <a:xfrm>
            <a:off x="2364857" y="1422400"/>
            <a:ext cx="7462299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600" dirty="0">
                <a:latin typeface="+mj-lt"/>
              </a:rPr>
              <a:t>현재까지 진행 상황</a:t>
            </a:r>
            <a:endParaRPr lang="en-US" altLang="ko-KR" sz="6600" dirty="0">
              <a:latin typeface="+mj-lt"/>
            </a:endParaRPr>
          </a:p>
          <a:p>
            <a:pPr algn="ctr"/>
            <a:r>
              <a:rPr lang="en-US" altLang="ko-KR" sz="6600" dirty="0">
                <a:latin typeface="+mj-lt"/>
              </a:rPr>
              <a:t>: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AF163F3-1D5E-8496-EA74-C7B0794715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7408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1D6B7A61-1481-3980-8BFB-3FEC983011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5219955"/>
              </p:ext>
            </p:extLst>
          </p:nvPr>
        </p:nvGraphicFramePr>
        <p:xfrm>
          <a:off x="1961077" y="114300"/>
          <a:ext cx="8269846" cy="6594845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904393">
                  <a:extLst>
                    <a:ext uri="{9D8B030D-6E8A-4147-A177-3AD203B41FA5}">
                      <a16:colId xmlns:a16="http://schemas.microsoft.com/office/drawing/2014/main" val="2600828080"/>
                    </a:ext>
                  </a:extLst>
                </a:gridCol>
                <a:gridCol w="6365453">
                  <a:extLst>
                    <a:ext uri="{9D8B030D-6E8A-4147-A177-3AD203B41FA5}">
                      <a16:colId xmlns:a16="http://schemas.microsoft.com/office/drawing/2014/main" val="3339770221"/>
                    </a:ext>
                  </a:extLst>
                </a:gridCol>
              </a:tblGrid>
              <a:tr h="673100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>
                          <a:latin typeface="+mn-ea"/>
                          <a:ea typeface="+mn-ea"/>
                        </a:rPr>
                        <a:t>0</a:t>
                      </a:r>
                      <a:r>
                        <a:rPr lang="ko-KR" altLang="en-US" b="1" dirty="0">
                          <a:latin typeface="+mn-ea"/>
                          <a:ea typeface="+mn-ea"/>
                        </a:rPr>
                        <a:t>주차 </a:t>
                      </a:r>
                      <a:r>
                        <a:rPr lang="en-US" altLang="ko-KR" b="1" dirty="0">
                          <a:latin typeface="+mn-ea"/>
                          <a:ea typeface="+mn-ea"/>
                        </a:rPr>
                        <a:t>(~1/11)</a:t>
                      </a:r>
                      <a:endParaRPr lang="x-none" altLang="en-US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아이디어 도출 작업 </a:t>
                      </a: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브레인 </a:t>
                      </a:r>
                      <a:r>
                        <a:rPr lang="ko-KR" altLang="en-US" sz="1400" b="0" dirty="0" err="1">
                          <a:latin typeface="+mn-ea"/>
                          <a:ea typeface="+mn-ea"/>
                        </a:rPr>
                        <a:t>스토밍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 브레인 </a:t>
                      </a:r>
                      <a:r>
                        <a:rPr lang="ko-KR" altLang="en-US" sz="1400" b="0" dirty="0" err="1">
                          <a:latin typeface="+mn-ea"/>
                          <a:ea typeface="+mn-ea"/>
                        </a:rPr>
                        <a:t>라이팅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TRIZ 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기법</a:t>
                      </a: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lvl="0" algn="l"/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페이지 기능</a:t>
                      </a: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페이지 우선순위 정의</a:t>
                      </a:r>
                    </a:p>
                    <a:p>
                      <a:pPr lvl="0" algn="l"/>
                      <a:r>
                        <a:rPr lang="ko-KR" altLang="en-US" sz="1400" b="0" dirty="0" err="1">
                          <a:latin typeface="+mn-ea"/>
                          <a:ea typeface="+mn-ea"/>
                        </a:rPr>
                        <a:t>툴선정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 프로세스 선정</a:t>
                      </a:r>
                    </a:p>
                    <a:p>
                      <a:pPr lvl="0" algn="l"/>
                      <a:r>
                        <a:rPr lang="ko-KR" altLang="en-US" sz="1400" b="0" dirty="0" err="1">
                          <a:latin typeface="+mn-ea"/>
                          <a:ea typeface="+mn-ea"/>
                        </a:rPr>
                        <a:t>밴치마킹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 설문조사</a:t>
                      </a:r>
                      <a:endParaRPr lang="x-none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5731719"/>
                  </a:ext>
                </a:extLst>
              </a:tr>
              <a:tr h="642620">
                <a:tc>
                  <a:txBody>
                    <a:bodyPr/>
                    <a:lstStyle/>
                    <a:p>
                      <a:pPr lvl="0" algn="ctr"/>
                      <a:r>
                        <a:rPr lang="en-US" altLang="x-none" b="1" dirty="0"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b="1" dirty="0">
                          <a:latin typeface="+mn-ea"/>
                          <a:ea typeface="+mn-ea"/>
                        </a:rPr>
                        <a:t>주차 </a:t>
                      </a:r>
                      <a:r>
                        <a:rPr lang="en-US" altLang="ko-KR" b="1" dirty="0">
                          <a:latin typeface="+mn-ea"/>
                          <a:ea typeface="+mn-ea"/>
                        </a:rPr>
                        <a:t>(~1/12)</a:t>
                      </a:r>
                      <a:endParaRPr lang="x-none" altLang="en-US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x-none" altLang="en-US" sz="1400" b="0" dirty="0">
                          <a:latin typeface="+mn-ea"/>
                          <a:ea typeface="+mn-ea"/>
                        </a:rPr>
                        <a:t>설계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 회의</a:t>
                      </a:r>
                      <a:endParaRPr lang="x-none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0373">
                <a:tc>
                  <a:txBody>
                    <a:bodyPr/>
                    <a:lstStyle/>
                    <a:p>
                      <a:pPr lvl="0" algn="ctr"/>
                      <a:r>
                        <a:rPr lang="en-US" altLang="x-none" b="1" dirty="0"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b="1" dirty="0">
                          <a:latin typeface="+mn-ea"/>
                          <a:ea typeface="+mn-ea"/>
                        </a:rPr>
                        <a:t>주차 </a:t>
                      </a:r>
                      <a:r>
                        <a:rPr lang="en-US" altLang="ko-KR" b="1" dirty="0">
                          <a:latin typeface="+mn-ea"/>
                          <a:ea typeface="+mn-ea"/>
                        </a:rPr>
                        <a:t>(~1/26)</a:t>
                      </a:r>
                      <a:endParaRPr lang="x-none" altLang="en-US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x-none" altLang="en-US" sz="1400" b="0" dirty="0">
                          <a:latin typeface="+mn-ea"/>
                          <a:ea typeface="+mn-ea"/>
                        </a:rPr>
                        <a:t>설계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 회의 및 프로젝트 계획서 작성</a:t>
                      </a:r>
                      <a:endParaRPr lang="x-none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227695552"/>
                  </a:ext>
                </a:extLst>
              </a:tr>
              <a:tr h="676093">
                <a:tc>
                  <a:txBody>
                    <a:bodyPr/>
                    <a:lstStyle/>
                    <a:p>
                      <a:pPr lvl="0" algn="ctr"/>
                      <a:r>
                        <a:rPr lang="en-US" altLang="x-none" b="1" dirty="0"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b="1" dirty="0">
                          <a:latin typeface="+mn-ea"/>
                          <a:ea typeface="+mn-ea"/>
                        </a:rPr>
                        <a:t>주차 </a:t>
                      </a:r>
                      <a:r>
                        <a:rPr lang="en-US" altLang="ko-KR" b="1" dirty="0">
                          <a:latin typeface="+mn-ea"/>
                          <a:ea typeface="+mn-ea"/>
                        </a:rPr>
                        <a:t>(~2/2)</a:t>
                      </a:r>
                      <a:endParaRPr lang="x-none" altLang="en-US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x-none" altLang="en-US" sz="1400" b="0" dirty="0">
                          <a:latin typeface="+mn-ea"/>
                          <a:ea typeface="+mn-ea"/>
                        </a:rPr>
                        <a:t>백</a:t>
                      </a: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&amp;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프론트 프레임 선정</a:t>
                      </a: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AI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 학습 위한 데이터 </a:t>
                      </a:r>
                      <a:r>
                        <a:rPr lang="ko-KR" altLang="en-US" sz="1400" b="0" dirty="0" err="1">
                          <a:latin typeface="+mn-ea"/>
                          <a:ea typeface="+mn-ea"/>
                        </a:rPr>
                        <a:t>전처리</a:t>
                      </a: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 렌더링 툴을 통한 실습 학습</a:t>
                      </a: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 모델링 툴 및 샘플 학습</a:t>
                      </a:r>
                      <a:endParaRPr lang="x-none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97513418"/>
                  </a:ext>
                </a:extLst>
              </a:tr>
              <a:tr h="610373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>
                          <a:latin typeface="+mn-ea"/>
                          <a:ea typeface="+mn-ea"/>
                        </a:rPr>
                        <a:t>4</a:t>
                      </a:r>
                      <a:r>
                        <a:rPr lang="ko-KR" altLang="en-US" b="1" dirty="0">
                          <a:latin typeface="+mn-ea"/>
                          <a:ea typeface="+mn-ea"/>
                        </a:rPr>
                        <a:t>주차</a:t>
                      </a:r>
                      <a:r>
                        <a:rPr lang="en-US" altLang="ko-KR" b="1" dirty="0">
                          <a:latin typeface="+mn-ea"/>
                          <a:ea typeface="+mn-ea"/>
                        </a:rPr>
                        <a:t>(~2/9)</a:t>
                      </a:r>
                      <a:endParaRPr lang="x-none" altLang="en-US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인공지능 인식을 위한 배경 제거 작업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 샘플을 통한 데이터 모델링 학습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 기초 페이지 및 최초 페이지 플로우 선정 작업</a:t>
                      </a:r>
                      <a:endParaRPr lang="en-US" altLang="ko-KR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69504982"/>
                  </a:ext>
                </a:extLst>
              </a:tr>
              <a:tr h="610373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>
                          <a:latin typeface="+mn-ea"/>
                          <a:ea typeface="+mn-ea"/>
                        </a:rPr>
                        <a:t>5</a:t>
                      </a:r>
                      <a:r>
                        <a:rPr lang="ko-KR" altLang="en-US" b="1" dirty="0">
                          <a:latin typeface="+mn-ea"/>
                          <a:ea typeface="+mn-ea"/>
                        </a:rPr>
                        <a:t>주차</a:t>
                      </a:r>
                      <a:r>
                        <a:rPr lang="en-US" altLang="ko-KR" b="1" dirty="0">
                          <a:latin typeface="+mn-ea"/>
                          <a:ea typeface="+mn-ea"/>
                        </a:rPr>
                        <a:t>(~2/16)</a:t>
                      </a:r>
                      <a:endParaRPr lang="x-none" altLang="en-US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배경 </a:t>
                      </a:r>
                      <a:r>
                        <a:rPr lang="ko-KR" altLang="en-US" sz="1400" dirty="0" err="1">
                          <a:latin typeface="+mn-ea"/>
                          <a:ea typeface="+mn-ea"/>
                        </a:rPr>
                        <a:t>알파값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 제거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 모델링 작업 전 스케치 작업 및 조율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400" dirty="0" err="1">
                          <a:latin typeface="+mn-ea"/>
                          <a:ea typeface="+mn-ea"/>
                        </a:rPr>
                        <a:t>백엔드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(API 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개발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)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 및 프론트 엔드 추가 작업</a:t>
                      </a:r>
                      <a:endParaRPr lang="en-US" altLang="ko-KR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5701767"/>
                  </a:ext>
                </a:extLst>
              </a:tr>
              <a:tr h="610373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>
                          <a:latin typeface="+mn-ea"/>
                          <a:ea typeface="+mn-ea"/>
                        </a:rPr>
                        <a:t>6</a:t>
                      </a:r>
                      <a:r>
                        <a:rPr lang="ko-KR" altLang="en-US" b="1" dirty="0">
                          <a:latin typeface="+mn-ea"/>
                          <a:ea typeface="+mn-ea"/>
                        </a:rPr>
                        <a:t>주차</a:t>
                      </a:r>
                      <a:r>
                        <a:rPr lang="en-US" altLang="ko-KR" b="1" dirty="0">
                          <a:latin typeface="+mn-ea"/>
                          <a:ea typeface="+mn-ea"/>
                        </a:rPr>
                        <a:t>(~2/23)</a:t>
                      </a:r>
                      <a:endParaRPr lang="x-none" altLang="en-US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머리 모델링 작업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옷 세부 모델링 프로그램 설치 및 예제 사용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마이페이지 샘플 작성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데이터베이스 관련 스프링 내용 학습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User API 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디버깅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 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정보구조도 작성</a:t>
                      </a:r>
                      <a:endParaRPr lang="en-US" altLang="ko-KR" sz="140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1958127"/>
                  </a:ext>
                </a:extLst>
              </a:tr>
              <a:tr h="610373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>
                          <a:latin typeface="+mn-ea"/>
                          <a:ea typeface="+mn-ea"/>
                        </a:rPr>
                        <a:t>7</a:t>
                      </a:r>
                      <a:r>
                        <a:rPr lang="ko-KR" altLang="en-US" b="1" dirty="0">
                          <a:latin typeface="+mn-ea"/>
                          <a:ea typeface="+mn-ea"/>
                        </a:rPr>
                        <a:t>주차</a:t>
                      </a:r>
                      <a:r>
                        <a:rPr lang="en-US" altLang="ko-KR" b="1" dirty="0">
                          <a:latin typeface="+mn-ea"/>
                          <a:ea typeface="+mn-ea"/>
                        </a:rPr>
                        <a:t>(~3/2)</a:t>
                      </a:r>
                      <a:endParaRPr lang="x-none" altLang="en-US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머리 모델링 작업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옷 세부 모델링 프로그램 설치 및</a:t>
                      </a:r>
                      <a:endParaRPr lang="en-US" altLang="ko-KR" sz="140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예제 사용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마이페이지 샘플 작성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데이터베이스 관련 스프링</a:t>
                      </a:r>
                      <a:endParaRPr lang="en-US" altLang="ko-KR" sz="140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내용 학습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User API 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디버깅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 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정보구조도 작성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ko-KR" altLang="en-US" sz="1400" dirty="0" err="1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코랩을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통한</a:t>
                      </a:r>
                      <a:endParaRPr lang="en-US" altLang="ko-KR" sz="140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Cycle Gan 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학습</a:t>
                      </a:r>
                      <a:endParaRPr lang="en-US" altLang="ko-KR" sz="140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3857693"/>
                  </a:ext>
                </a:extLst>
              </a:tr>
              <a:tr h="610373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>
                          <a:latin typeface="+mn-ea"/>
                          <a:ea typeface="+mn-ea"/>
                        </a:rPr>
                        <a:t>8</a:t>
                      </a:r>
                      <a:r>
                        <a:rPr lang="ko-KR" altLang="en-US" b="1" dirty="0">
                          <a:latin typeface="+mn-ea"/>
                          <a:ea typeface="+mn-ea"/>
                        </a:rPr>
                        <a:t>주차</a:t>
                      </a:r>
                      <a:r>
                        <a:rPr lang="en-US" altLang="ko-KR" b="1" dirty="0">
                          <a:latin typeface="+mn-ea"/>
                          <a:ea typeface="+mn-ea"/>
                        </a:rPr>
                        <a:t>(~3/9)</a:t>
                      </a:r>
                      <a:endParaRPr lang="x-none" altLang="en-US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머리 모델링 작업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옷 세부 모델링 프로그램 설치 및</a:t>
                      </a:r>
                      <a:endParaRPr lang="en-US" altLang="ko-KR" sz="140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예제 사용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마이페이지 샘플 작성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데이터베이스 관련 스프링</a:t>
                      </a:r>
                      <a:endParaRPr lang="en-US" altLang="ko-KR" sz="140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내용 학습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User API 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디버깅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 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정보구조도 작성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ko-KR" altLang="en-US" sz="1400" dirty="0" err="1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코랩을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통한</a:t>
                      </a:r>
                      <a:endParaRPr lang="en-US" altLang="ko-KR" sz="140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Cycle Gan 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학습</a:t>
                      </a:r>
                      <a:endParaRPr lang="en-US" altLang="ko-KR" sz="140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23789275"/>
                  </a:ext>
                </a:extLst>
              </a:tr>
            </a:tbl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BDE3559-F036-F23C-B914-15D88B85EA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8582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5484B692-8BAB-EF94-E3E8-7804EEF65F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7708399"/>
              </p:ext>
            </p:extLst>
          </p:nvPr>
        </p:nvGraphicFramePr>
        <p:xfrm>
          <a:off x="1961077" y="954648"/>
          <a:ext cx="8269846" cy="5387928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768829">
                  <a:extLst>
                    <a:ext uri="{9D8B030D-6E8A-4147-A177-3AD203B41FA5}">
                      <a16:colId xmlns:a16="http://schemas.microsoft.com/office/drawing/2014/main" val="2108726330"/>
                    </a:ext>
                  </a:extLst>
                </a:gridCol>
                <a:gridCol w="6501017">
                  <a:extLst>
                    <a:ext uri="{9D8B030D-6E8A-4147-A177-3AD203B41FA5}">
                      <a16:colId xmlns:a16="http://schemas.microsoft.com/office/drawing/2014/main" val="2547360921"/>
                    </a:ext>
                  </a:extLst>
                </a:gridCol>
              </a:tblGrid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0" dirty="0"/>
                        <a:t>9</a:t>
                      </a:r>
                      <a:r>
                        <a:rPr lang="ko-KR" altLang="en-US" b="0" dirty="0"/>
                        <a:t>주차</a:t>
                      </a:r>
                      <a:r>
                        <a:rPr lang="en-US" altLang="ko-KR" b="0" dirty="0"/>
                        <a:t>(~3/16)</a:t>
                      </a:r>
                      <a:endParaRPr lang="x-none" altLang="en-US" b="0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머리 모델링 작업</a:t>
                      </a:r>
                      <a:r>
                        <a:rPr lang="en-US" altLang="ko-KR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옷 세부 모델링 프로그램 설치 및</a:t>
                      </a:r>
                      <a:endParaRPr lang="en-US" altLang="ko-KR" sz="1400" b="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r>
                        <a:rPr lang="ko-KR" altLang="en-US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예제 사용</a:t>
                      </a:r>
                      <a:r>
                        <a:rPr lang="en-US" altLang="ko-KR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마이페이지 샘플 작성</a:t>
                      </a:r>
                      <a:r>
                        <a:rPr lang="en-US" altLang="ko-KR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데이터베이스 관련 스프링</a:t>
                      </a:r>
                      <a:endParaRPr lang="en-US" altLang="ko-KR" sz="1400" b="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r>
                        <a:rPr lang="ko-KR" altLang="en-US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내용 학습</a:t>
                      </a:r>
                      <a:r>
                        <a:rPr lang="en-US" altLang="ko-KR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en-US" altLang="ko-KR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User API </a:t>
                      </a:r>
                      <a:r>
                        <a:rPr lang="ko-KR" altLang="en-US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디버깅</a:t>
                      </a:r>
                      <a:r>
                        <a:rPr lang="en-US" altLang="ko-KR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 </a:t>
                      </a:r>
                      <a:r>
                        <a:rPr lang="ko-KR" altLang="en-US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정보구조도 작성</a:t>
                      </a:r>
                      <a:r>
                        <a:rPr lang="en-US" altLang="ko-KR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ko-KR" altLang="en-US" sz="1400" b="0" dirty="0" err="1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코랩을</a:t>
                      </a:r>
                      <a:r>
                        <a:rPr lang="ko-KR" altLang="en-US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통한</a:t>
                      </a:r>
                      <a:endParaRPr lang="en-US" altLang="ko-KR" sz="1400" b="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r>
                        <a:rPr lang="en-US" altLang="ko-KR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Cycle Gan </a:t>
                      </a:r>
                      <a:r>
                        <a:rPr lang="ko-KR" altLang="en-US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학습</a:t>
                      </a:r>
                      <a:endParaRPr lang="en-US" altLang="ko-KR" sz="1400" b="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9164865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0" dirty="0"/>
                        <a:t>10</a:t>
                      </a:r>
                      <a:r>
                        <a:rPr lang="ko-KR" altLang="en-US" b="0" dirty="0"/>
                        <a:t>주차</a:t>
                      </a:r>
                      <a:r>
                        <a:rPr lang="en-US" altLang="ko-KR" b="0" dirty="0"/>
                        <a:t>(~3/23)</a:t>
                      </a:r>
                      <a:endParaRPr lang="x-none" altLang="en-US" b="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: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frontend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메인 틀 작업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상품 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Schema 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구성 및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DB</a:t>
                      </a:r>
                    </a:p>
                    <a:p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업데이트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 pix2pix 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학습 및 인풋 데이터 입력 및 정렬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</a:p>
                    <a:p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AI</a:t>
                      </a:r>
                      <a:r>
                        <a:rPr lang="ko-KR" altLang="en-US" sz="1400" dirty="0" err="1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를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위한 옷 샘플링 작업</a:t>
                      </a:r>
                      <a:endParaRPr lang="en-US" altLang="ko-KR" sz="140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846446669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x-none" b="0" dirty="0"/>
                        <a:t>1</a:t>
                      </a:r>
                      <a:r>
                        <a:rPr lang="en-US" altLang="ko-KR" b="0" dirty="0"/>
                        <a:t>1</a:t>
                      </a:r>
                      <a:r>
                        <a:rPr lang="ko-KR" altLang="en-US" b="0" dirty="0"/>
                        <a:t>주차</a:t>
                      </a:r>
                      <a:r>
                        <a:rPr lang="en-US" altLang="ko-KR" b="0" dirty="0"/>
                        <a:t>(~3/30)</a:t>
                      </a:r>
                      <a:endParaRPr lang="x-none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en-US" sz="1400" b="0" dirty="0"/>
                        <a:t>: 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데이터베이스 상품 스키마 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API 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구성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몸통 모델링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 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마야 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.</a:t>
                      </a:r>
                      <a:r>
                        <a:rPr lang="en-US" altLang="ko-KR" sz="1400" dirty="0" err="1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glft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저장 작업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training Dataset 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제작 및 분류 </a:t>
                      </a:r>
                      <a:endParaRPr lang="ko-KR" altLang="en-US" sz="160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3425535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x-none" b="0" dirty="0"/>
                        <a:t>1</a:t>
                      </a:r>
                      <a:r>
                        <a:rPr lang="en-US" altLang="ko-KR" b="0" dirty="0"/>
                        <a:t>2</a:t>
                      </a:r>
                      <a:r>
                        <a:rPr lang="ko-KR" altLang="en-US" b="0" dirty="0"/>
                        <a:t>주차</a:t>
                      </a:r>
                      <a:r>
                        <a:rPr lang="en-US" altLang="ko-KR" b="0"/>
                        <a:t>(~4/6)</a:t>
                      </a:r>
                      <a:endParaRPr lang="x-none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:</a:t>
                      </a:r>
                      <a:r>
                        <a:rPr lang="ko-KR" altLang="en-US" sz="140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몸통 모델링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ko-KR" altLang="en-US" sz="140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프론트</a:t>
                      </a:r>
                      <a:r>
                        <a:rPr lang="en-US" altLang="ko-KR" sz="140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&amp;</a:t>
                      </a:r>
                      <a:r>
                        <a:rPr lang="ko-KR" altLang="en-US" sz="1400" dirty="0" err="1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백엔드</a:t>
                      </a:r>
                      <a:r>
                        <a:rPr lang="ko-KR" altLang="en-US" sz="140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통신 미디어타입 관련 디버깅</a:t>
                      </a:r>
                      <a:r>
                        <a:rPr lang="en-US" altLang="ko-KR" sz="140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en" altLang="x-none" sz="140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training Dataset </a:t>
                      </a:r>
                      <a:r>
                        <a:rPr lang="ko-KR" altLang="en-US" sz="140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제작 및 분류 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en" altLang="x-none" sz="1400" dirty="0" err="1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rembg</a:t>
                      </a:r>
                      <a:r>
                        <a:rPr lang="en" altLang="x-none" sz="140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ko-KR" altLang="en-US" sz="140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모델 </a:t>
                      </a:r>
                      <a:r>
                        <a:rPr lang="en" altLang="x-none" sz="140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u2net_cloth_segfh (</a:t>
                      </a:r>
                      <a:r>
                        <a:rPr lang="ko-KR" altLang="en-US" sz="140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옷 검출의 효과적인 모델</a:t>
                      </a:r>
                      <a:r>
                        <a:rPr lang="en-US" altLang="ko-KR" sz="140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) </a:t>
                      </a:r>
                      <a:r>
                        <a:rPr lang="ko-KR" altLang="en-US" sz="140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변경 </a:t>
                      </a:r>
                      <a:endParaRPr lang="ko-KR" altLang="en-US" sz="160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45207072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x-none" b="0" dirty="0"/>
                        <a:t>1</a:t>
                      </a:r>
                      <a:r>
                        <a:rPr lang="en-US" altLang="ko-KR" b="0" dirty="0"/>
                        <a:t>3</a:t>
                      </a:r>
                      <a:r>
                        <a:rPr lang="ko-KR" altLang="en-US" b="0" dirty="0"/>
                        <a:t>주차</a:t>
                      </a:r>
                      <a:r>
                        <a:rPr lang="en-US" altLang="ko-KR" b="0" dirty="0"/>
                        <a:t>(~4/13)</a:t>
                      </a:r>
                      <a:endParaRPr lang="x-none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: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아바타 페이지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메인 페이지 프로토 구현 및 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DB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디버깅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몸통 모델링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옷 피팅 샘플 작업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 렌더링 연동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training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셋 제작</a:t>
                      </a:r>
                      <a:endParaRPr lang="en-US" altLang="ko-KR" sz="140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0301723"/>
                  </a:ext>
                </a:extLst>
              </a:tr>
              <a:tr h="1237176">
                <a:tc>
                  <a:txBody>
                    <a:bodyPr/>
                    <a:lstStyle/>
                    <a:p>
                      <a:pPr lvl="0" algn="ctr"/>
                      <a:r>
                        <a:rPr lang="en-US" altLang="x-none" b="0" dirty="0"/>
                        <a:t>1</a:t>
                      </a:r>
                      <a:r>
                        <a:rPr lang="en-US" altLang="ko-KR" b="0" dirty="0"/>
                        <a:t>4,15</a:t>
                      </a:r>
                      <a:r>
                        <a:rPr lang="ko-KR" altLang="en-US" b="0" dirty="0"/>
                        <a:t>주차</a:t>
                      </a:r>
                      <a:endParaRPr lang="x-none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sz="1400" b="0" dirty="0"/>
                        <a:t>: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주요 작업 시퀀스 다이어그램 작성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ko-KR" altLang="en-US" sz="1400" dirty="0" err="1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렌더러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웹 연동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en-US" altLang="ko-KR" sz="1400" dirty="0"/>
                        <a:t>pix2pix</a:t>
                      </a:r>
                      <a:r>
                        <a:rPr lang="ko-KR" altLang="en-US" sz="1400" dirty="0"/>
                        <a:t> </a:t>
                      </a:r>
                      <a:r>
                        <a:rPr lang="ko-KR" altLang="en-US" sz="1400" dirty="0" err="1"/>
                        <a:t>코랩을</a:t>
                      </a:r>
                      <a:r>
                        <a:rPr lang="ko-KR" altLang="en-US" sz="1400" dirty="0"/>
                        <a:t> 통해 우리 데이터 아웃풋을 구하기 위한 변형 및 현재 오류 해결 방법 색인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 확장자 에러 디버깅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 </a:t>
                      </a:r>
                      <a:r>
                        <a:rPr lang="en-US" altLang="ko-KR" sz="1400" dirty="0"/>
                        <a:t>3D</a:t>
                      </a:r>
                      <a:r>
                        <a:rPr lang="ko-KR" altLang="en-US" sz="1400" dirty="0"/>
                        <a:t> </a:t>
                      </a:r>
                      <a:r>
                        <a:rPr lang="ko-KR" altLang="en-US" sz="1400" dirty="0" err="1"/>
                        <a:t>셰이프</a:t>
                      </a:r>
                      <a:r>
                        <a:rPr lang="ko-KR" altLang="en-US" sz="1400" dirty="0"/>
                        <a:t> 학습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8284353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x-none" b="0" dirty="0"/>
                        <a:t>1</a:t>
                      </a:r>
                      <a:r>
                        <a:rPr lang="en-US" altLang="ko-KR" b="0" dirty="0"/>
                        <a:t>6</a:t>
                      </a:r>
                      <a:r>
                        <a:rPr lang="ko-KR" altLang="en-US" b="0" dirty="0"/>
                        <a:t>주차</a:t>
                      </a:r>
                      <a:endParaRPr lang="x-none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x-none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0100789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EB5B658-DA1D-79A7-4407-A69C35256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54126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5484B692-8BAB-EF94-E3E8-7804EEF65F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1028684"/>
              </p:ext>
            </p:extLst>
          </p:nvPr>
        </p:nvGraphicFramePr>
        <p:xfrm>
          <a:off x="1961077" y="954648"/>
          <a:ext cx="8269846" cy="4948704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768829">
                  <a:extLst>
                    <a:ext uri="{9D8B030D-6E8A-4147-A177-3AD203B41FA5}">
                      <a16:colId xmlns:a16="http://schemas.microsoft.com/office/drawing/2014/main" val="2108726330"/>
                    </a:ext>
                  </a:extLst>
                </a:gridCol>
                <a:gridCol w="6501017">
                  <a:extLst>
                    <a:ext uri="{9D8B030D-6E8A-4147-A177-3AD203B41FA5}">
                      <a16:colId xmlns:a16="http://schemas.microsoft.com/office/drawing/2014/main" val="2547360921"/>
                    </a:ext>
                  </a:extLst>
                </a:gridCol>
              </a:tblGrid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/>
                        <a:t>17</a:t>
                      </a:r>
                      <a:r>
                        <a:rPr lang="ko-KR" altLang="en-US" b="1" dirty="0"/>
                        <a:t>주차</a:t>
                      </a:r>
                      <a:endParaRPr lang="x-none" altLang="en-US" b="1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/>
                      <a:endParaRPr lang="x-none" altLang="en-US" sz="1400" b="0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9164865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/>
                        <a:t>18</a:t>
                      </a:r>
                      <a:r>
                        <a:rPr lang="ko-KR" altLang="en-US" b="1" dirty="0"/>
                        <a:t>주차</a:t>
                      </a:r>
                      <a:endParaRPr lang="x-none" altLang="en-US" b="1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vl="0" algn="ctr"/>
                      <a:endParaRPr lang="x-none" altLang="en-US" sz="1400" b="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846446669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x-none" b="1" dirty="0"/>
                        <a:t>1</a:t>
                      </a:r>
                      <a:r>
                        <a:rPr lang="en-US" altLang="ko-KR" b="1" dirty="0"/>
                        <a:t>9</a:t>
                      </a:r>
                      <a:r>
                        <a:rPr lang="ko-KR" altLang="en-US" b="1" dirty="0"/>
                        <a:t>주차</a:t>
                      </a:r>
                      <a:endParaRPr lang="x-none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x-none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3425535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/>
                        <a:t>20</a:t>
                      </a:r>
                      <a:r>
                        <a:rPr lang="ko-KR" altLang="en-US" b="1" dirty="0"/>
                        <a:t>주차</a:t>
                      </a:r>
                      <a:endParaRPr lang="x-none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x-none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45207072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/>
                        <a:t>21</a:t>
                      </a:r>
                      <a:r>
                        <a:rPr lang="ko-KR" altLang="en-US" b="1" dirty="0"/>
                        <a:t>주차</a:t>
                      </a:r>
                      <a:endParaRPr lang="x-none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x-none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0301723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/>
                        <a:t>22</a:t>
                      </a:r>
                      <a:r>
                        <a:rPr lang="ko-KR" altLang="en-US" b="1" dirty="0"/>
                        <a:t>주차</a:t>
                      </a:r>
                      <a:endParaRPr lang="x-none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x-none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8284353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/>
                        <a:t>23</a:t>
                      </a:r>
                      <a:r>
                        <a:rPr lang="ko-KR" altLang="en-US" b="1" dirty="0"/>
                        <a:t>주차</a:t>
                      </a:r>
                      <a:endParaRPr lang="x-none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x-none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1189450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/>
                        <a:t>24</a:t>
                      </a:r>
                      <a:r>
                        <a:rPr lang="ko-KR" altLang="en-US" b="1" dirty="0"/>
                        <a:t>주차</a:t>
                      </a:r>
                      <a:endParaRPr lang="x-none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x-none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0100789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306826B-C666-606C-4337-E1FB952CD6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11992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5484B692-8BAB-EF94-E3E8-7804EEF65F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4936729"/>
              </p:ext>
            </p:extLst>
          </p:nvPr>
        </p:nvGraphicFramePr>
        <p:xfrm>
          <a:off x="1961077" y="954648"/>
          <a:ext cx="8269846" cy="4948704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768829">
                  <a:extLst>
                    <a:ext uri="{9D8B030D-6E8A-4147-A177-3AD203B41FA5}">
                      <a16:colId xmlns:a16="http://schemas.microsoft.com/office/drawing/2014/main" val="2108726330"/>
                    </a:ext>
                  </a:extLst>
                </a:gridCol>
                <a:gridCol w="6501017">
                  <a:extLst>
                    <a:ext uri="{9D8B030D-6E8A-4147-A177-3AD203B41FA5}">
                      <a16:colId xmlns:a16="http://schemas.microsoft.com/office/drawing/2014/main" val="2547360921"/>
                    </a:ext>
                  </a:extLst>
                </a:gridCol>
              </a:tblGrid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/>
                        <a:t>25</a:t>
                      </a:r>
                      <a:r>
                        <a:rPr lang="ko-KR" altLang="en-US" b="1" dirty="0"/>
                        <a:t>주차</a:t>
                      </a:r>
                      <a:endParaRPr lang="x-none" altLang="en-US" b="1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/>
                      <a:endParaRPr lang="x-none" altLang="en-US" sz="1400" b="0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9164865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/>
                        <a:t>26</a:t>
                      </a:r>
                      <a:r>
                        <a:rPr lang="ko-KR" altLang="en-US" b="1" dirty="0"/>
                        <a:t>주차</a:t>
                      </a:r>
                      <a:endParaRPr lang="x-none" altLang="en-US" b="1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vl="0" algn="ctr"/>
                      <a:endParaRPr lang="x-none" altLang="en-US" sz="1400" b="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846446669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/>
                        <a:t>27</a:t>
                      </a:r>
                      <a:r>
                        <a:rPr lang="ko-KR" altLang="en-US" b="1" dirty="0"/>
                        <a:t>주차</a:t>
                      </a:r>
                      <a:endParaRPr lang="x-none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x-none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3425535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/>
                        <a:t>28</a:t>
                      </a:r>
                      <a:r>
                        <a:rPr lang="ko-KR" altLang="en-US" b="1" dirty="0"/>
                        <a:t>주차</a:t>
                      </a:r>
                      <a:endParaRPr lang="x-none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x-none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45207072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/>
                        <a:t>29</a:t>
                      </a:r>
                      <a:r>
                        <a:rPr lang="ko-KR" altLang="en-US" b="1" dirty="0"/>
                        <a:t>주차</a:t>
                      </a:r>
                      <a:endParaRPr lang="x-none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x-none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0301723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/>
                        <a:t>30</a:t>
                      </a:r>
                      <a:r>
                        <a:rPr lang="ko-KR" altLang="en-US" b="1" dirty="0"/>
                        <a:t>주차</a:t>
                      </a:r>
                      <a:endParaRPr lang="x-none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x-none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8284353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/>
                        <a:t>31</a:t>
                      </a:r>
                      <a:r>
                        <a:rPr lang="ko-KR" altLang="en-US" b="1" dirty="0"/>
                        <a:t>주차</a:t>
                      </a:r>
                      <a:endParaRPr lang="x-none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x-none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1189450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/>
                        <a:t>32</a:t>
                      </a:r>
                      <a:r>
                        <a:rPr lang="ko-KR" altLang="en-US" b="1" dirty="0"/>
                        <a:t>주차</a:t>
                      </a:r>
                      <a:endParaRPr lang="x-none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x-none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0100789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97C7988-79E5-FF33-2892-C7B7C09B7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27796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B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2">
            <a:extLst>
              <a:ext uri="{FF2B5EF4-FFF2-40B4-BE49-F238E27FC236}">
                <a16:creationId xmlns:a16="http://schemas.microsoft.com/office/drawing/2014/main" id="{8C08789B-7D84-2C33-2D7C-76BF42F994F6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3799F82-F8D8-5A05-EE77-8E7ADCD86344}"/>
              </a:ext>
            </a:extLst>
          </p:cNvPr>
          <p:cNvSpPr txBox="1"/>
          <p:nvPr/>
        </p:nvSpPr>
        <p:spPr>
          <a:xfrm>
            <a:off x="148012" y="267848"/>
            <a:ext cx="18229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chemeClr val="accent4"/>
                </a:solidFill>
              </a:rPr>
              <a:t>시스템 개요도</a:t>
            </a:r>
          </a:p>
        </p:txBody>
      </p:sp>
      <p:cxnSp>
        <p:nvCxnSpPr>
          <p:cNvPr id="7" name="직선 연결선 17">
            <a:extLst>
              <a:ext uri="{FF2B5EF4-FFF2-40B4-BE49-F238E27FC236}">
                <a16:creationId xmlns:a16="http://schemas.microsoft.com/office/drawing/2014/main" id="{4F2FD6AC-C91F-E8A8-EB69-0D7B3C9F9285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667FE8B-21E9-59F2-85CD-81275C23F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3</a:t>
            </a:fld>
            <a:endParaRPr lang="ko-KR" altLang="en-US"/>
          </a:p>
        </p:txBody>
      </p:sp>
      <p:pic>
        <p:nvPicPr>
          <p:cNvPr id="3" name="image1.png">
            <a:extLst>
              <a:ext uri="{FF2B5EF4-FFF2-40B4-BE49-F238E27FC236}">
                <a16:creationId xmlns:a16="http://schemas.microsoft.com/office/drawing/2014/main" id="{23EF745D-4C8F-9F97-31E5-1F9460BD24AD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544295" y="1218507"/>
            <a:ext cx="11103409" cy="4911834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1270472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48012" y="267848"/>
            <a:ext cx="29241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 err="1">
                <a:solidFill>
                  <a:schemeClr val="accent4"/>
                </a:solidFill>
              </a:rPr>
              <a:t>유스케이스</a:t>
            </a:r>
            <a:r>
              <a:rPr lang="ko-KR" altLang="en-US" sz="2400" spc="-300" dirty="0">
                <a:solidFill>
                  <a:schemeClr val="accent4"/>
                </a:solidFill>
              </a:rPr>
              <a:t> 다이어그램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114D6522-D142-A3BF-DBFD-6F3AC856AA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9103" y="837649"/>
            <a:ext cx="8247660" cy="6008476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FA65CBE-43B1-3923-CCF6-97C159BA2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0571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48012" y="267848"/>
            <a:ext cx="32399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chemeClr val="accent4"/>
                </a:solidFill>
              </a:rPr>
              <a:t>데이터 플로우 다이어그램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9BBCEBBF-0ABE-9381-E4D4-45EF862BAA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891" y="868390"/>
            <a:ext cx="10114867" cy="5737528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BF40C44-6C60-5281-F786-C2ED969A28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6473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B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24AC5BE-AE8A-47DA-849C-86BF19ABB2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0"/>
            <a:ext cx="457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4049933-013A-4DA4-B40F-DB900F3E4904}"/>
              </a:ext>
            </a:extLst>
          </p:cNvPr>
          <p:cNvSpPr txBox="1"/>
          <p:nvPr/>
        </p:nvSpPr>
        <p:spPr>
          <a:xfrm>
            <a:off x="4225941" y="1422400"/>
            <a:ext cx="3740126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600" dirty="0" err="1">
                <a:latin typeface="+mj-lt"/>
              </a:rPr>
              <a:t>간트</a:t>
            </a:r>
            <a:r>
              <a:rPr lang="ko-KR" altLang="en-US" sz="6600" dirty="0">
                <a:latin typeface="+mj-lt"/>
              </a:rPr>
              <a:t> 차트</a:t>
            </a:r>
            <a:endParaRPr lang="en-US" altLang="ko-KR" sz="6600" dirty="0">
              <a:latin typeface="+mj-lt"/>
            </a:endParaRPr>
          </a:p>
          <a:p>
            <a:pPr algn="ctr"/>
            <a:r>
              <a:rPr lang="en-US" altLang="ko-KR" sz="6600" dirty="0">
                <a:latin typeface="+mj-lt"/>
              </a:rPr>
              <a:t>: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F31F683-056F-04F7-52F0-4FC78D2D97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2742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8092301"/>
              </p:ext>
            </p:extLst>
          </p:nvPr>
        </p:nvGraphicFramePr>
        <p:xfrm>
          <a:off x="6147361" y="4174006"/>
          <a:ext cx="5088043" cy="1478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93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893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렌더링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4437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계획 시작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4437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실행 기간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443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렌더링</a:t>
                      </a:r>
                      <a:r>
                        <a:rPr lang="ko-KR" altLang="en-US" dirty="0"/>
                        <a:t> 학습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23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렌더링</a:t>
                      </a:r>
                      <a:r>
                        <a:rPr lang="ko-KR" altLang="en-US" dirty="0"/>
                        <a:t> 개발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26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렌더링</a:t>
                      </a:r>
                      <a:r>
                        <a:rPr lang="ko-KR" altLang="en-US" dirty="0"/>
                        <a:t> 테스트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34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8299307"/>
              </p:ext>
            </p:extLst>
          </p:nvPr>
        </p:nvGraphicFramePr>
        <p:xfrm>
          <a:off x="851090" y="4178413"/>
          <a:ext cx="5088043" cy="1478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93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893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모델링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764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계획 시작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764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실행 기간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764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아바타</a:t>
                      </a:r>
                      <a:r>
                        <a:rPr lang="ko-KR" altLang="en-US" dirty="0"/>
                        <a:t> 모델링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12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의류 모델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13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20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수정 및 테스트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33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5300923"/>
              </p:ext>
            </p:extLst>
          </p:nvPr>
        </p:nvGraphicFramePr>
        <p:xfrm>
          <a:off x="6136575" y="1571589"/>
          <a:ext cx="5088043" cy="1838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93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893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인공지능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254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계획 시작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254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실행 기간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254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인공지능 수학 학습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알고리즘 선정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데이터셋</a:t>
                      </a:r>
                      <a:r>
                        <a:rPr lang="ko-KR" altLang="en-US" dirty="0"/>
                        <a:t> 마련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인공지능 테스트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16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9793133"/>
              </p:ext>
            </p:extLst>
          </p:nvPr>
        </p:nvGraphicFramePr>
        <p:xfrm>
          <a:off x="849261" y="1549690"/>
          <a:ext cx="5088043" cy="2204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93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893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백엔드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계획 시작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실행 기간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프론트</a:t>
                      </a:r>
                      <a:r>
                        <a:rPr lang="ko-KR" altLang="en-US" dirty="0"/>
                        <a:t> 구성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프레임 워크</a:t>
                      </a:r>
                      <a:r>
                        <a:rPr lang="en-US" altLang="ko-KR" dirty="0"/>
                        <a:t>, API</a:t>
                      </a:r>
                      <a:r>
                        <a:rPr lang="ko-KR" altLang="en-US" dirty="0"/>
                        <a:t> 설정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백엔드</a:t>
                      </a:r>
                      <a:r>
                        <a:rPr lang="ko-KR" altLang="en-US" dirty="0"/>
                        <a:t> 개발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DB</a:t>
                      </a:r>
                      <a:r>
                        <a:rPr lang="ko-KR" altLang="en-US" dirty="0"/>
                        <a:t>연동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관리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26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서버 구동 및 </a:t>
                      </a:r>
                      <a:r>
                        <a:rPr lang="ko-KR" altLang="en-US" dirty="0" err="1"/>
                        <a:t>호스팅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30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1D4C22E-9033-24F3-1F06-2622DED70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762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9489775"/>
              </p:ext>
            </p:extLst>
          </p:nvPr>
        </p:nvGraphicFramePr>
        <p:xfrm>
          <a:off x="93593" y="1384590"/>
          <a:ext cx="11984081" cy="2113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92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5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6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7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8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9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0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1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2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3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4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5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6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7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dirty="0" err="1"/>
                        <a:t>백엔드</a:t>
                      </a:r>
                      <a:endParaRPr lang="ko-KR" alt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9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10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19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20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29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30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프론트</a:t>
                      </a:r>
                      <a:r>
                        <a:rPr lang="ko-KR" altLang="en-US" sz="1400" dirty="0"/>
                        <a:t> 구성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프레임 워크</a:t>
                      </a:r>
                      <a:r>
                        <a:rPr lang="en-US" altLang="ko-KR" sz="1400" dirty="0"/>
                        <a:t>, API</a:t>
                      </a:r>
                      <a:r>
                        <a:rPr lang="ko-KR" altLang="en-US" sz="1400" dirty="0"/>
                        <a:t> 설정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백엔드</a:t>
                      </a:r>
                      <a:r>
                        <a:rPr lang="ko-KR" altLang="en-US" sz="1400" dirty="0"/>
                        <a:t> 개발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DB</a:t>
                      </a:r>
                      <a:r>
                        <a:rPr lang="ko-KR" altLang="en-US" sz="1400" dirty="0"/>
                        <a:t>연동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관리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서버 구동 및 </a:t>
                      </a:r>
                      <a:r>
                        <a:rPr lang="ko-KR" altLang="en-US" sz="1400" dirty="0" err="1"/>
                        <a:t>호스팅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6154190"/>
              </p:ext>
            </p:extLst>
          </p:nvPr>
        </p:nvGraphicFramePr>
        <p:xfrm>
          <a:off x="99943" y="3816640"/>
          <a:ext cx="11984081" cy="1503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92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5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6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7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8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9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0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1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2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3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4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5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6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7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dirty="0"/>
                        <a:t>모델링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9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10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19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20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29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30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아바타</a:t>
                      </a:r>
                      <a:r>
                        <a:rPr lang="ko-KR" altLang="en-US" sz="1400" dirty="0"/>
                        <a:t> 신체 모델링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아바타</a:t>
                      </a:r>
                      <a:r>
                        <a:rPr lang="ko-KR" altLang="en-US" sz="1400" dirty="0"/>
                        <a:t> 의류 모델링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ED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ED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수정 및 변경 기간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1F5A187-B636-ED5B-66AD-EB9C6EA3D5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42550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7197952"/>
              </p:ext>
            </p:extLst>
          </p:nvPr>
        </p:nvGraphicFramePr>
        <p:xfrm>
          <a:off x="125343" y="1346490"/>
          <a:ext cx="11984081" cy="1808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92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5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6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7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8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9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0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1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2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3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4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5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6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7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dirty="0"/>
                        <a:t>인공지능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9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10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19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20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29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30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인공지능 수학 학습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알고리즘 선정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데이터 수집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인공지능 테스트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EB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EB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EB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EB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8850825"/>
              </p:ext>
            </p:extLst>
          </p:nvPr>
        </p:nvGraphicFramePr>
        <p:xfrm>
          <a:off x="150743" y="3556290"/>
          <a:ext cx="11984081" cy="1503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92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5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6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7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8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9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0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1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2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3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4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5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6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7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dirty="0" err="1"/>
                        <a:t>렌더링</a:t>
                      </a:r>
                      <a:endParaRPr lang="ko-KR" alt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9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10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19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20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29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30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렌더링</a:t>
                      </a:r>
                      <a:r>
                        <a:rPr lang="ko-KR" altLang="en-US" sz="1400" dirty="0"/>
                        <a:t> 학습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렌더링</a:t>
                      </a:r>
                      <a:r>
                        <a:rPr lang="ko-KR" altLang="en-US" sz="1400" dirty="0"/>
                        <a:t> 개발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EB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EB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렌더링</a:t>
                      </a:r>
                      <a:r>
                        <a:rPr lang="ko-KR" altLang="en-US" sz="1400" dirty="0"/>
                        <a:t> 테스트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3C30EB8-4A2A-2420-8FA8-AAFA84372D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55503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111 고르곤졸라">
      <a:dk1>
        <a:srgbClr val="3A3838"/>
      </a:dk1>
      <a:lt1>
        <a:srgbClr val="FFFFFF"/>
      </a:lt1>
      <a:dk2>
        <a:srgbClr val="5D5B5B"/>
      </a:dk2>
      <a:lt2>
        <a:srgbClr val="F2F2F2"/>
      </a:lt2>
      <a:accent1>
        <a:srgbClr val="5F5F5D"/>
      </a:accent1>
      <a:accent2>
        <a:srgbClr val="7C7C7A"/>
      </a:accent2>
      <a:accent3>
        <a:srgbClr val="BEB7B1"/>
      </a:accent3>
      <a:accent4>
        <a:srgbClr val="3D3A35"/>
      </a:accent4>
      <a:accent5>
        <a:srgbClr val="D1C6AE"/>
      </a:accent5>
      <a:accent6>
        <a:srgbClr val="DFD8C7"/>
      </a:accent6>
      <a:hlink>
        <a:srgbClr val="757070"/>
      </a:hlink>
      <a:folHlink>
        <a:srgbClr val="757070"/>
      </a:folHlink>
    </a:clrScheme>
    <a:fontScheme name="Pretendard ExtraBold">
      <a:majorFont>
        <a:latin typeface="Montserrat Black"/>
        <a:ea typeface="Pretendard ExtraBold"/>
        <a:cs typeface=""/>
      </a:majorFont>
      <a:minorFont>
        <a:latin typeface="Montserrat SemiBol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4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 2013 - 20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832</TotalTime>
  <Words>1105</Words>
  <Application>Microsoft Macintosh PowerPoint</Application>
  <PresentationFormat>와이드스크린</PresentationFormat>
  <Paragraphs>380</Paragraphs>
  <Slides>26</Slides>
  <Notes>7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5" baseType="lpstr">
      <vt:lpstr>Apple SD Gothic Neo</vt:lpstr>
      <vt:lpstr>Batang</vt:lpstr>
      <vt:lpstr>돋움</vt:lpstr>
      <vt:lpstr>Pretendard</vt:lpstr>
      <vt:lpstr>Arial</vt:lpstr>
      <vt:lpstr>Calibri</vt:lpstr>
      <vt:lpstr>Montserrat Black</vt:lpstr>
      <vt:lpstr>Montserrat SemiBold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황세동</cp:lastModifiedBy>
  <cp:revision>147</cp:revision>
  <dcterms:created xsi:type="dcterms:W3CDTF">2021-10-22T06:13:27Z</dcterms:created>
  <dcterms:modified xsi:type="dcterms:W3CDTF">2023-05-04T01:36:27Z</dcterms:modified>
</cp:coreProperties>
</file>